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7" r:id="rId8"/>
    <p:sldId id="281" r:id="rId9"/>
    <p:sldId id="28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  <p:sldId id="278" r:id="rId21"/>
    <p:sldId id="280" r:id="rId22"/>
    <p:sldId id="263" r:id="rId23"/>
    <p:sldId id="265" r:id="rId24"/>
    <p:sldId id="266" r:id="rId25"/>
    <p:sldId id="262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44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79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1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9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7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73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4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5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4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813D-483F-43D0-A962-85B2E7C9C38D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27A6-4DF7-4C94-9B06-D57031F4A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1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2" y="2894850"/>
            <a:ext cx="3514725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74" y="2952000"/>
            <a:ext cx="52387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61" y="2898000"/>
            <a:ext cx="171450" cy="17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00" y="3829050"/>
            <a:ext cx="348615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3373200"/>
            <a:ext cx="381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3142800"/>
            <a:ext cx="323850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00" y="3168000"/>
            <a:ext cx="32385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8" y="2983725"/>
            <a:ext cx="314325" cy="219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31350"/>
            <a:ext cx="219075" cy="20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060000"/>
            <a:ext cx="219075" cy="209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00" y="2916000"/>
            <a:ext cx="238125" cy="133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00" y="2923200"/>
            <a:ext cx="247650" cy="123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89" y="2880000"/>
            <a:ext cx="200025" cy="571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3"/>
    </mc:Choice>
    <mc:Fallback>
      <p:transition spd="slow" advTm="1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5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UÇTAN UCA BT GÜVENLİĞİ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88" y="1690930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Ağ ve İnternet Güvenliği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Checkpoint</a:t>
            </a:r>
            <a:r>
              <a:rPr lang="tr-TR" dirty="0"/>
              <a:t>, Juniper, </a:t>
            </a:r>
            <a:r>
              <a:rPr lang="tr-TR" dirty="0" smtClean="0"/>
              <a:t>Websense, Arista Networks ve Cryptolog gibi güvenlik uzmanı ürünler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Kablosuz ağ </a:t>
            </a:r>
            <a:r>
              <a:rPr lang="tr-TR" dirty="0" smtClean="0"/>
              <a:t>güvenliği </a:t>
            </a:r>
            <a:r>
              <a:rPr lang="tr-TR" dirty="0"/>
              <a:t>ve Hot-Spot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Ağ </a:t>
            </a:r>
            <a:r>
              <a:rPr lang="tr-TR" dirty="0" smtClean="0"/>
              <a:t>segmentasyonu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Proxy </a:t>
            </a:r>
            <a:r>
              <a:rPr lang="tr-TR" dirty="0" err="1"/>
              <a:t>gateway</a:t>
            </a:r>
            <a:r>
              <a:rPr lang="tr-TR" dirty="0"/>
              <a:t> erişim kontrolü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Güvenlik </a:t>
            </a:r>
            <a:r>
              <a:rPr lang="tr-TR" dirty="0" smtClean="0"/>
              <a:t>duvarı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IPSEC VPN ve SSL 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URL içerik </a:t>
            </a:r>
            <a:r>
              <a:rPr lang="tr-TR" dirty="0" smtClean="0"/>
              <a:t>filtreleme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Trafik analizi yapan sistemler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000" y="1556792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Veri Güvenliği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Fireeye, Symantec, Websense ve Citrix uçtan uca güvenlik sağlayan ürünlerden oluşan çözümlerimiz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Sızıntısı </a:t>
            </a:r>
            <a:r>
              <a:rPr lang="tr-TR" dirty="0" smtClean="0"/>
              <a:t>Engelleme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ambarı erişim kontrolü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Atak Önleme / Engelleme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E-Mail </a:t>
            </a:r>
            <a:r>
              <a:rPr lang="tr-TR" dirty="0" smtClean="0"/>
              <a:t>Spam Filtreleme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Uç Nokta </a:t>
            </a:r>
            <a:r>
              <a:rPr lang="tr-TR" dirty="0" smtClean="0"/>
              <a:t>Güvenliği ve İzolasyonu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Şifre Üretme </a:t>
            </a:r>
            <a:r>
              <a:rPr lang="tr-TR" dirty="0" smtClean="0"/>
              <a:t>ve Yetkilendirme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Metod bazlı ATP/zero day atak engelleme</a:t>
            </a:r>
          </a:p>
          <a:p>
            <a:endParaRPr lang="tr-TR" dirty="0"/>
          </a:p>
        </p:txBody>
      </p:sp>
      <p:sp>
        <p:nvSpPr>
          <p:cNvPr id="23" name="Oval 22"/>
          <p:cNvSpPr/>
          <p:nvPr/>
        </p:nvSpPr>
        <p:spPr>
          <a:xfrm rot="16200000">
            <a:off x="2807790" y="1108922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cxnSp>
        <p:nvCxnSpPr>
          <p:cNvPr id="24" name="Straight Connector 23"/>
          <p:cNvCxnSpPr>
            <a:stCxn id="23" idx="0"/>
          </p:cNvCxnSpPr>
          <p:nvPr/>
        </p:nvCxnSpPr>
        <p:spPr>
          <a:xfrm flipH="1">
            <a:off x="539552" y="1637061"/>
            <a:ext cx="2268238" cy="0"/>
          </a:xfrm>
          <a:prstGeom prst="line">
            <a:avLst/>
          </a:prstGeom>
          <a:ln w="22225" cap="flat" cmpd="sng">
            <a:solidFill>
              <a:srgbClr val="487F9E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6200000">
            <a:off x="7260138" y="112474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cxnSp>
        <p:nvCxnSpPr>
          <p:cNvPr id="34" name="Straight Connector 33"/>
          <p:cNvCxnSpPr>
            <a:stCxn id="25" idx="0"/>
          </p:cNvCxnSpPr>
          <p:nvPr/>
        </p:nvCxnSpPr>
        <p:spPr>
          <a:xfrm flipH="1">
            <a:off x="4991900" y="1652884"/>
            <a:ext cx="2268238" cy="0"/>
          </a:xfrm>
          <a:prstGeom prst="line">
            <a:avLst/>
          </a:prstGeom>
          <a:ln w="22225" cap="flat" cmpd="sng">
            <a:solidFill>
              <a:srgbClr val="487F9E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50"/>
          <p:cNvSpPr>
            <a:spLocks noEditPoints="1"/>
          </p:cNvSpPr>
          <p:nvPr/>
        </p:nvSpPr>
        <p:spPr bwMode="auto">
          <a:xfrm>
            <a:off x="7517960" y="1526509"/>
            <a:ext cx="540634" cy="252750"/>
          </a:xfrm>
          <a:custGeom>
            <a:avLst/>
            <a:gdLst>
              <a:gd name="T0" fmla="*/ 425 w 477"/>
              <a:gd name="T1" fmla="*/ 31 h 223"/>
              <a:gd name="T2" fmla="*/ 395 w 477"/>
              <a:gd name="T3" fmla="*/ 223 h 223"/>
              <a:gd name="T4" fmla="*/ 404 w 477"/>
              <a:gd name="T5" fmla="*/ 31 h 223"/>
              <a:gd name="T6" fmla="*/ 416 w 477"/>
              <a:gd name="T7" fmla="*/ 95 h 223"/>
              <a:gd name="T8" fmla="*/ 395 w 477"/>
              <a:gd name="T9" fmla="*/ 201 h 223"/>
              <a:gd name="T10" fmla="*/ 364 w 477"/>
              <a:gd name="T11" fmla="*/ 223 h 223"/>
              <a:gd name="T12" fmla="*/ 364 w 477"/>
              <a:gd name="T13" fmla="*/ 223 h 223"/>
              <a:gd name="T14" fmla="*/ 385 w 477"/>
              <a:gd name="T15" fmla="*/ 74 h 223"/>
              <a:gd name="T16" fmla="*/ 373 w 477"/>
              <a:gd name="T17" fmla="*/ 135 h 223"/>
              <a:gd name="T18" fmla="*/ 364 w 477"/>
              <a:gd name="T19" fmla="*/ 223 h 223"/>
              <a:gd name="T20" fmla="*/ 364 w 477"/>
              <a:gd name="T21" fmla="*/ 0 h 223"/>
              <a:gd name="T22" fmla="*/ 331 w 477"/>
              <a:gd name="T23" fmla="*/ 135 h 223"/>
              <a:gd name="T24" fmla="*/ 343 w 477"/>
              <a:gd name="T25" fmla="*/ 31 h 223"/>
              <a:gd name="T26" fmla="*/ 331 w 477"/>
              <a:gd name="T27" fmla="*/ 223 h 223"/>
              <a:gd name="T28" fmla="*/ 331 w 477"/>
              <a:gd name="T29" fmla="*/ 0 h 223"/>
              <a:gd name="T30" fmla="*/ 300 w 477"/>
              <a:gd name="T31" fmla="*/ 74 h 223"/>
              <a:gd name="T32" fmla="*/ 312 w 477"/>
              <a:gd name="T33" fmla="*/ 135 h 223"/>
              <a:gd name="T34" fmla="*/ 300 w 477"/>
              <a:gd name="T35" fmla="*/ 223 h 223"/>
              <a:gd name="T36" fmla="*/ 300 w 477"/>
              <a:gd name="T37" fmla="*/ 0 h 223"/>
              <a:gd name="T38" fmla="*/ 269 w 477"/>
              <a:gd name="T39" fmla="*/ 135 h 223"/>
              <a:gd name="T40" fmla="*/ 279 w 477"/>
              <a:gd name="T41" fmla="*/ 31 h 223"/>
              <a:gd name="T42" fmla="*/ 269 w 477"/>
              <a:gd name="T43" fmla="*/ 223 h 223"/>
              <a:gd name="T44" fmla="*/ 269 w 477"/>
              <a:gd name="T45" fmla="*/ 0 h 223"/>
              <a:gd name="T46" fmla="*/ 239 w 477"/>
              <a:gd name="T47" fmla="*/ 74 h 223"/>
              <a:gd name="T48" fmla="*/ 248 w 477"/>
              <a:gd name="T49" fmla="*/ 135 h 223"/>
              <a:gd name="T50" fmla="*/ 239 w 477"/>
              <a:gd name="T51" fmla="*/ 223 h 223"/>
              <a:gd name="T52" fmla="*/ 239 w 477"/>
              <a:gd name="T53" fmla="*/ 0 h 223"/>
              <a:gd name="T54" fmla="*/ 206 w 477"/>
              <a:gd name="T55" fmla="*/ 135 h 223"/>
              <a:gd name="T56" fmla="*/ 217 w 477"/>
              <a:gd name="T57" fmla="*/ 31 h 223"/>
              <a:gd name="T58" fmla="*/ 206 w 477"/>
              <a:gd name="T59" fmla="*/ 223 h 223"/>
              <a:gd name="T60" fmla="*/ 206 w 477"/>
              <a:gd name="T61" fmla="*/ 0 h 223"/>
              <a:gd name="T62" fmla="*/ 175 w 477"/>
              <a:gd name="T63" fmla="*/ 74 h 223"/>
              <a:gd name="T64" fmla="*/ 187 w 477"/>
              <a:gd name="T65" fmla="*/ 135 h 223"/>
              <a:gd name="T66" fmla="*/ 175 w 477"/>
              <a:gd name="T67" fmla="*/ 223 h 223"/>
              <a:gd name="T68" fmla="*/ 175 w 477"/>
              <a:gd name="T69" fmla="*/ 0 h 223"/>
              <a:gd name="T70" fmla="*/ 144 w 477"/>
              <a:gd name="T71" fmla="*/ 135 h 223"/>
              <a:gd name="T72" fmla="*/ 154 w 477"/>
              <a:gd name="T73" fmla="*/ 31 h 223"/>
              <a:gd name="T74" fmla="*/ 144 w 477"/>
              <a:gd name="T75" fmla="*/ 223 h 223"/>
              <a:gd name="T76" fmla="*/ 144 w 477"/>
              <a:gd name="T77" fmla="*/ 0 h 223"/>
              <a:gd name="T78" fmla="*/ 113 w 477"/>
              <a:gd name="T79" fmla="*/ 74 h 223"/>
              <a:gd name="T80" fmla="*/ 123 w 477"/>
              <a:gd name="T81" fmla="*/ 135 h 223"/>
              <a:gd name="T82" fmla="*/ 113 w 477"/>
              <a:gd name="T83" fmla="*/ 223 h 223"/>
              <a:gd name="T84" fmla="*/ 113 w 477"/>
              <a:gd name="T85" fmla="*/ 0 h 223"/>
              <a:gd name="T86" fmla="*/ 80 w 477"/>
              <a:gd name="T87" fmla="*/ 135 h 223"/>
              <a:gd name="T88" fmla="*/ 92 w 477"/>
              <a:gd name="T89" fmla="*/ 31 h 223"/>
              <a:gd name="T90" fmla="*/ 80 w 477"/>
              <a:gd name="T91" fmla="*/ 223 h 223"/>
              <a:gd name="T92" fmla="*/ 80 w 477"/>
              <a:gd name="T93" fmla="*/ 135 h 223"/>
              <a:gd name="T94" fmla="*/ 80 w 477"/>
              <a:gd name="T95" fmla="*/ 0 h 223"/>
              <a:gd name="T96" fmla="*/ 50 w 477"/>
              <a:gd name="T97" fmla="*/ 74 h 223"/>
              <a:gd name="T98" fmla="*/ 28 w 477"/>
              <a:gd name="T99" fmla="*/ 74 h 223"/>
              <a:gd name="T100" fmla="*/ 0 w 477"/>
              <a:gd name="T10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7" h="223">
                <a:moveTo>
                  <a:pt x="425" y="223"/>
                </a:moveTo>
                <a:lnTo>
                  <a:pt x="477" y="223"/>
                </a:lnTo>
                <a:lnTo>
                  <a:pt x="477" y="0"/>
                </a:lnTo>
                <a:lnTo>
                  <a:pt x="425" y="0"/>
                </a:lnTo>
                <a:lnTo>
                  <a:pt x="425" y="31"/>
                </a:lnTo>
                <a:lnTo>
                  <a:pt x="447" y="31"/>
                </a:lnTo>
                <a:lnTo>
                  <a:pt x="447" y="74"/>
                </a:lnTo>
                <a:lnTo>
                  <a:pt x="425" y="74"/>
                </a:lnTo>
                <a:lnTo>
                  <a:pt x="425" y="223"/>
                </a:lnTo>
                <a:moveTo>
                  <a:pt x="395" y="223"/>
                </a:moveTo>
                <a:lnTo>
                  <a:pt x="425" y="223"/>
                </a:lnTo>
                <a:lnTo>
                  <a:pt x="425" y="74"/>
                </a:lnTo>
                <a:lnTo>
                  <a:pt x="404" y="74"/>
                </a:lnTo>
                <a:lnTo>
                  <a:pt x="404" y="31"/>
                </a:lnTo>
                <a:lnTo>
                  <a:pt x="404" y="31"/>
                </a:lnTo>
                <a:lnTo>
                  <a:pt x="425" y="31"/>
                </a:lnTo>
                <a:lnTo>
                  <a:pt x="425" y="0"/>
                </a:lnTo>
                <a:lnTo>
                  <a:pt x="395" y="0"/>
                </a:lnTo>
                <a:lnTo>
                  <a:pt x="395" y="95"/>
                </a:lnTo>
                <a:lnTo>
                  <a:pt x="416" y="95"/>
                </a:lnTo>
                <a:lnTo>
                  <a:pt x="416" y="135"/>
                </a:lnTo>
                <a:lnTo>
                  <a:pt x="416" y="135"/>
                </a:lnTo>
                <a:lnTo>
                  <a:pt x="395" y="135"/>
                </a:lnTo>
                <a:lnTo>
                  <a:pt x="395" y="159"/>
                </a:lnTo>
                <a:lnTo>
                  <a:pt x="395" y="201"/>
                </a:lnTo>
                <a:lnTo>
                  <a:pt x="395" y="223"/>
                </a:lnTo>
                <a:lnTo>
                  <a:pt x="395" y="223"/>
                </a:lnTo>
                <a:moveTo>
                  <a:pt x="395" y="201"/>
                </a:moveTo>
                <a:lnTo>
                  <a:pt x="395" y="201"/>
                </a:lnTo>
                <a:moveTo>
                  <a:pt x="364" y="223"/>
                </a:moveTo>
                <a:lnTo>
                  <a:pt x="395" y="223"/>
                </a:lnTo>
                <a:lnTo>
                  <a:pt x="395" y="201"/>
                </a:lnTo>
                <a:lnTo>
                  <a:pt x="364" y="201"/>
                </a:lnTo>
                <a:lnTo>
                  <a:pt x="364" y="223"/>
                </a:lnTo>
                <a:lnTo>
                  <a:pt x="364" y="223"/>
                </a:lnTo>
                <a:moveTo>
                  <a:pt x="395" y="0"/>
                </a:moveTo>
                <a:lnTo>
                  <a:pt x="364" y="0"/>
                </a:lnTo>
                <a:lnTo>
                  <a:pt x="364" y="31"/>
                </a:lnTo>
                <a:lnTo>
                  <a:pt x="385" y="31"/>
                </a:lnTo>
                <a:lnTo>
                  <a:pt x="385" y="74"/>
                </a:lnTo>
                <a:lnTo>
                  <a:pt x="364" y="74"/>
                </a:lnTo>
                <a:lnTo>
                  <a:pt x="364" y="159"/>
                </a:lnTo>
                <a:lnTo>
                  <a:pt x="395" y="159"/>
                </a:lnTo>
                <a:lnTo>
                  <a:pt x="395" y="135"/>
                </a:lnTo>
                <a:lnTo>
                  <a:pt x="373" y="135"/>
                </a:lnTo>
                <a:lnTo>
                  <a:pt x="373" y="95"/>
                </a:lnTo>
                <a:lnTo>
                  <a:pt x="395" y="95"/>
                </a:lnTo>
                <a:lnTo>
                  <a:pt x="395" y="0"/>
                </a:lnTo>
                <a:moveTo>
                  <a:pt x="331" y="223"/>
                </a:moveTo>
                <a:lnTo>
                  <a:pt x="364" y="223"/>
                </a:lnTo>
                <a:lnTo>
                  <a:pt x="364" y="201"/>
                </a:lnTo>
                <a:lnTo>
                  <a:pt x="331" y="201"/>
                </a:lnTo>
                <a:lnTo>
                  <a:pt x="331" y="223"/>
                </a:lnTo>
                <a:lnTo>
                  <a:pt x="331" y="223"/>
                </a:lnTo>
                <a:moveTo>
                  <a:pt x="364" y="0"/>
                </a:moveTo>
                <a:lnTo>
                  <a:pt x="331" y="0"/>
                </a:lnTo>
                <a:lnTo>
                  <a:pt x="331" y="95"/>
                </a:lnTo>
                <a:lnTo>
                  <a:pt x="352" y="95"/>
                </a:lnTo>
                <a:lnTo>
                  <a:pt x="352" y="135"/>
                </a:lnTo>
                <a:lnTo>
                  <a:pt x="331" y="135"/>
                </a:lnTo>
                <a:lnTo>
                  <a:pt x="331" y="159"/>
                </a:lnTo>
                <a:lnTo>
                  <a:pt x="364" y="159"/>
                </a:lnTo>
                <a:lnTo>
                  <a:pt x="364" y="74"/>
                </a:lnTo>
                <a:lnTo>
                  <a:pt x="343" y="74"/>
                </a:lnTo>
                <a:lnTo>
                  <a:pt x="343" y="31"/>
                </a:lnTo>
                <a:lnTo>
                  <a:pt x="343" y="31"/>
                </a:lnTo>
                <a:lnTo>
                  <a:pt x="364" y="31"/>
                </a:lnTo>
                <a:lnTo>
                  <a:pt x="364" y="0"/>
                </a:lnTo>
                <a:moveTo>
                  <a:pt x="300" y="223"/>
                </a:moveTo>
                <a:lnTo>
                  <a:pt x="331" y="223"/>
                </a:lnTo>
                <a:lnTo>
                  <a:pt x="331" y="201"/>
                </a:lnTo>
                <a:lnTo>
                  <a:pt x="300" y="201"/>
                </a:lnTo>
                <a:lnTo>
                  <a:pt x="300" y="223"/>
                </a:lnTo>
                <a:lnTo>
                  <a:pt x="300" y="223"/>
                </a:lnTo>
                <a:moveTo>
                  <a:pt x="331" y="0"/>
                </a:moveTo>
                <a:lnTo>
                  <a:pt x="300" y="0"/>
                </a:lnTo>
                <a:lnTo>
                  <a:pt x="300" y="31"/>
                </a:lnTo>
                <a:lnTo>
                  <a:pt x="321" y="31"/>
                </a:lnTo>
                <a:lnTo>
                  <a:pt x="321" y="74"/>
                </a:lnTo>
                <a:lnTo>
                  <a:pt x="300" y="74"/>
                </a:lnTo>
                <a:lnTo>
                  <a:pt x="300" y="159"/>
                </a:lnTo>
                <a:lnTo>
                  <a:pt x="331" y="159"/>
                </a:lnTo>
                <a:lnTo>
                  <a:pt x="331" y="135"/>
                </a:lnTo>
                <a:lnTo>
                  <a:pt x="312" y="135"/>
                </a:lnTo>
                <a:lnTo>
                  <a:pt x="312" y="135"/>
                </a:lnTo>
                <a:lnTo>
                  <a:pt x="312" y="95"/>
                </a:lnTo>
                <a:lnTo>
                  <a:pt x="331" y="95"/>
                </a:lnTo>
                <a:lnTo>
                  <a:pt x="331" y="0"/>
                </a:lnTo>
                <a:moveTo>
                  <a:pt x="269" y="223"/>
                </a:moveTo>
                <a:lnTo>
                  <a:pt x="300" y="223"/>
                </a:lnTo>
                <a:lnTo>
                  <a:pt x="300" y="201"/>
                </a:lnTo>
                <a:lnTo>
                  <a:pt x="269" y="201"/>
                </a:lnTo>
                <a:lnTo>
                  <a:pt x="269" y="223"/>
                </a:lnTo>
                <a:lnTo>
                  <a:pt x="269" y="223"/>
                </a:lnTo>
                <a:moveTo>
                  <a:pt x="300" y="0"/>
                </a:moveTo>
                <a:lnTo>
                  <a:pt x="269" y="0"/>
                </a:lnTo>
                <a:lnTo>
                  <a:pt x="269" y="95"/>
                </a:lnTo>
                <a:lnTo>
                  <a:pt x="291" y="95"/>
                </a:lnTo>
                <a:lnTo>
                  <a:pt x="291" y="135"/>
                </a:lnTo>
                <a:lnTo>
                  <a:pt x="269" y="135"/>
                </a:lnTo>
                <a:lnTo>
                  <a:pt x="269" y="159"/>
                </a:lnTo>
                <a:lnTo>
                  <a:pt x="300" y="159"/>
                </a:lnTo>
                <a:lnTo>
                  <a:pt x="300" y="74"/>
                </a:lnTo>
                <a:lnTo>
                  <a:pt x="279" y="74"/>
                </a:lnTo>
                <a:lnTo>
                  <a:pt x="279" y="31"/>
                </a:lnTo>
                <a:lnTo>
                  <a:pt x="279" y="31"/>
                </a:lnTo>
                <a:lnTo>
                  <a:pt x="300" y="31"/>
                </a:lnTo>
                <a:lnTo>
                  <a:pt x="300" y="0"/>
                </a:lnTo>
                <a:moveTo>
                  <a:pt x="239" y="223"/>
                </a:moveTo>
                <a:lnTo>
                  <a:pt x="269" y="223"/>
                </a:lnTo>
                <a:lnTo>
                  <a:pt x="269" y="201"/>
                </a:lnTo>
                <a:lnTo>
                  <a:pt x="239" y="201"/>
                </a:lnTo>
                <a:lnTo>
                  <a:pt x="239" y="223"/>
                </a:lnTo>
                <a:lnTo>
                  <a:pt x="239" y="223"/>
                </a:lnTo>
                <a:moveTo>
                  <a:pt x="269" y="0"/>
                </a:moveTo>
                <a:lnTo>
                  <a:pt x="239" y="0"/>
                </a:lnTo>
                <a:lnTo>
                  <a:pt x="239" y="31"/>
                </a:lnTo>
                <a:lnTo>
                  <a:pt x="260" y="31"/>
                </a:lnTo>
                <a:lnTo>
                  <a:pt x="260" y="74"/>
                </a:lnTo>
                <a:lnTo>
                  <a:pt x="239" y="74"/>
                </a:lnTo>
                <a:lnTo>
                  <a:pt x="239" y="159"/>
                </a:lnTo>
                <a:lnTo>
                  <a:pt x="269" y="159"/>
                </a:lnTo>
                <a:lnTo>
                  <a:pt x="269" y="135"/>
                </a:lnTo>
                <a:lnTo>
                  <a:pt x="248" y="135"/>
                </a:lnTo>
                <a:lnTo>
                  <a:pt x="248" y="135"/>
                </a:lnTo>
                <a:lnTo>
                  <a:pt x="248" y="95"/>
                </a:lnTo>
                <a:lnTo>
                  <a:pt x="269" y="95"/>
                </a:lnTo>
                <a:lnTo>
                  <a:pt x="269" y="0"/>
                </a:lnTo>
                <a:moveTo>
                  <a:pt x="206" y="223"/>
                </a:moveTo>
                <a:lnTo>
                  <a:pt x="239" y="223"/>
                </a:lnTo>
                <a:lnTo>
                  <a:pt x="239" y="201"/>
                </a:lnTo>
                <a:lnTo>
                  <a:pt x="206" y="201"/>
                </a:lnTo>
                <a:lnTo>
                  <a:pt x="206" y="223"/>
                </a:lnTo>
                <a:lnTo>
                  <a:pt x="206" y="223"/>
                </a:lnTo>
                <a:moveTo>
                  <a:pt x="239" y="0"/>
                </a:moveTo>
                <a:lnTo>
                  <a:pt x="206" y="0"/>
                </a:lnTo>
                <a:lnTo>
                  <a:pt x="206" y="95"/>
                </a:lnTo>
                <a:lnTo>
                  <a:pt x="227" y="95"/>
                </a:lnTo>
                <a:lnTo>
                  <a:pt x="227" y="135"/>
                </a:lnTo>
                <a:lnTo>
                  <a:pt x="206" y="135"/>
                </a:lnTo>
                <a:lnTo>
                  <a:pt x="206" y="159"/>
                </a:lnTo>
                <a:lnTo>
                  <a:pt x="239" y="159"/>
                </a:lnTo>
                <a:lnTo>
                  <a:pt x="239" y="74"/>
                </a:lnTo>
                <a:lnTo>
                  <a:pt x="217" y="74"/>
                </a:lnTo>
                <a:lnTo>
                  <a:pt x="217" y="31"/>
                </a:lnTo>
                <a:lnTo>
                  <a:pt x="217" y="31"/>
                </a:lnTo>
                <a:lnTo>
                  <a:pt x="239" y="31"/>
                </a:lnTo>
                <a:lnTo>
                  <a:pt x="239" y="0"/>
                </a:lnTo>
                <a:moveTo>
                  <a:pt x="175" y="223"/>
                </a:moveTo>
                <a:lnTo>
                  <a:pt x="206" y="223"/>
                </a:lnTo>
                <a:lnTo>
                  <a:pt x="206" y="201"/>
                </a:lnTo>
                <a:lnTo>
                  <a:pt x="175" y="201"/>
                </a:lnTo>
                <a:lnTo>
                  <a:pt x="175" y="223"/>
                </a:lnTo>
                <a:lnTo>
                  <a:pt x="175" y="223"/>
                </a:lnTo>
                <a:moveTo>
                  <a:pt x="206" y="0"/>
                </a:moveTo>
                <a:lnTo>
                  <a:pt x="175" y="0"/>
                </a:lnTo>
                <a:lnTo>
                  <a:pt x="175" y="31"/>
                </a:lnTo>
                <a:lnTo>
                  <a:pt x="196" y="31"/>
                </a:lnTo>
                <a:lnTo>
                  <a:pt x="196" y="74"/>
                </a:lnTo>
                <a:lnTo>
                  <a:pt x="175" y="74"/>
                </a:lnTo>
                <a:lnTo>
                  <a:pt x="175" y="159"/>
                </a:lnTo>
                <a:lnTo>
                  <a:pt x="206" y="159"/>
                </a:lnTo>
                <a:lnTo>
                  <a:pt x="206" y="135"/>
                </a:lnTo>
                <a:lnTo>
                  <a:pt x="187" y="135"/>
                </a:lnTo>
                <a:lnTo>
                  <a:pt x="187" y="135"/>
                </a:lnTo>
                <a:lnTo>
                  <a:pt x="187" y="95"/>
                </a:lnTo>
                <a:lnTo>
                  <a:pt x="206" y="95"/>
                </a:lnTo>
                <a:lnTo>
                  <a:pt x="206" y="0"/>
                </a:lnTo>
                <a:moveTo>
                  <a:pt x="144" y="223"/>
                </a:moveTo>
                <a:lnTo>
                  <a:pt x="175" y="223"/>
                </a:lnTo>
                <a:lnTo>
                  <a:pt x="175" y="201"/>
                </a:lnTo>
                <a:lnTo>
                  <a:pt x="144" y="201"/>
                </a:lnTo>
                <a:lnTo>
                  <a:pt x="144" y="223"/>
                </a:lnTo>
                <a:lnTo>
                  <a:pt x="144" y="223"/>
                </a:lnTo>
                <a:moveTo>
                  <a:pt x="175" y="0"/>
                </a:moveTo>
                <a:lnTo>
                  <a:pt x="144" y="0"/>
                </a:lnTo>
                <a:lnTo>
                  <a:pt x="144" y="95"/>
                </a:lnTo>
                <a:lnTo>
                  <a:pt x="165" y="95"/>
                </a:lnTo>
                <a:lnTo>
                  <a:pt x="165" y="135"/>
                </a:lnTo>
                <a:lnTo>
                  <a:pt x="144" y="135"/>
                </a:lnTo>
                <a:lnTo>
                  <a:pt x="144" y="159"/>
                </a:lnTo>
                <a:lnTo>
                  <a:pt x="175" y="159"/>
                </a:lnTo>
                <a:lnTo>
                  <a:pt x="175" y="74"/>
                </a:lnTo>
                <a:lnTo>
                  <a:pt x="154" y="74"/>
                </a:lnTo>
                <a:lnTo>
                  <a:pt x="154" y="31"/>
                </a:lnTo>
                <a:lnTo>
                  <a:pt x="154" y="31"/>
                </a:lnTo>
                <a:lnTo>
                  <a:pt x="175" y="31"/>
                </a:lnTo>
                <a:lnTo>
                  <a:pt x="175" y="0"/>
                </a:lnTo>
                <a:moveTo>
                  <a:pt x="113" y="223"/>
                </a:moveTo>
                <a:lnTo>
                  <a:pt x="144" y="223"/>
                </a:lnTo>
                <a:lnTo>
                  <a:pt x="144" y="201"/>
                </a:lnTo>
                <a:lnTo>
                  <a:pt x="113" y="201"/>
                </a:lnTo>
                <a:lnTo>
                  <a:pt x="113" y="223"/>
                </a:lnTo>
                <a:lnTo>
                  <a:pt x="113" y="223"/>
                </a:lnTo>
                <a:moveTo>
                  <a:pt x="144" y="0"/>
                </a:moveTo>
                <a:lnTo>
                  <a:pt x="113" y="0"/>
                </a:lnTo>
                <a:lnTo>
                  <a:pt x="113" y="31"/>
                </a:lnTo>
                <a:lnTo>
                  <a:pt x="135" y="31"/>
                </a:lnTo>
                <a:lnTo>
                  <a:pt x="135" y="74"/>
                </a:lnTo>
                <a:lnTo>
                  <a:pt x="113" y="74"/>
                </a:lnTo>
                <a:lnTo>
                  <a:pt x="113" y="159"/>
                </a:lnTo>
                <a:lnTo>
                  <a:pt x="144" y="159"/>
                </a:lnTo>
                <a:lnTo>
                  <a:pt x="144" y="135"/>
                </a:lnTo>
                <a:lnTo>
                  <a:pt x="123" y="135"/>
                </a:lnTo>
                <a:lnTo>
                  <a:pt x="123" y="135"/>
                </a:lnTo>
                <a:lnTo>
                  <a:pt x="123" y="95"/>
                </a:lnTo>
                <a:lnTo>
                  <a:pt x="144" y="95"/>
                </a:lnTo>
                <a:lnTo>
                  <a:pt x="144" y="0"/>
                </a:lnTo>
                <a:moveTo>
                  <a:pt x="80" y="223"/>
                </a:moveTo>
                <a:lnTo>
                  <a:pt x="113" y="223"/>
                </a:lnTo>
                <a:lnTo>
                  <a:pt x="113" y="201"/>
                </a:lnTo>
                <a:lnTo>
                  <a:pt x="80" y="201"/>
                </a:lnTo>
                <a:lnTo>
                  <a:pt x="80" y="223"/>
                </a:lnTo>
                <a:lnTo>
                  <a:pt x="80" y="223"/>
                </a:lnTo>
                <a:moveTo>
                  <a:pt x="113" y="0"/>
                </a:moveTo>
                <a:lnTo>
                  <a:pt x="80" y="0"/>
                </a:lnTo>
                <a:lnTo>
                  <a:pt x="80" y="95"/>
                </a:lnTo>
                <a:lnTo>
                  <a:pt x="102" y="95"/>
                </a:lnTo>
                <a:lnTo>
                  <a:pt x="102" y="135"/>
                </a:lnTo>
                <a:lnTo>
                  <a:pt x="80" y="135"/>
                </a:lnTo>
                <a:lnTo>
                  <a:pt x="80" y="159"/>
                </a:lnTo>
                <a:lnTo>
                  <a:pt x="113" y="159"/>
                </a:lnTo>
                <a:lnTo>
                  <a:pt x="113" y="74"/>
                </a:lnTo>
                <a:lnTo>
                  <a:pt x="92" y="74"/>
                </a:lnTo>
                <a:lnTo>
                  <a:pt x="92" y="31"/>
                </a:lnTo>
                <a:lnTo>
                  <a:pt x="92" y="31"/>
                </a:lnTo>
                <a:lnTo>
                  <a:pt x="113" y="31"/>
                </a:lnTo>
                <a:lnTo>
                  <a:pt x="113" y="0"/>
                </a:lnTo>
                <a:moveTo>
                  <a:pt x="50" y="223"/>
                </a:moveTo>
                <a:lnTo>
                  <a:pt x="80" y="223"/>
                </a:lnTo>
                <a:lnTo>
                  <a:pt x="80" y="201"/>
                </a:lnTo>
                <a:lnTo>
                  <a:pt x="80" y="201"/>
                </a:lnTo>
                <a:lnTo>
                  <a:pt x="80" y="159"/>
                </a:lnTo>
                <a:lnTo>
                  <a:pt x="80" y="159"/>
                </a:lnTo>
                <a:lnTo>
                  <a:pt x="80" y="135"/>
                </a:lnTo>
                <a:lnTo>
                  <a:pt x="61" y="135"/>
                </a:lnTo>
                <a:lnTo>
                  <a:pt x="61" y="135"/>
                </a:lnTo>
                <a:lnTo>
                  <a:pt x="61" y="95"/>
                </a:lnTo>
                <a:lnTo>
                  <a:pt x="80" y="95"/>
                </a:lnTo>
                <a:lnTo>
                  <a:pt x="80" y="0"/>
                </a:lnTo>
                <a:lnTo>
                  <a:pt x="50" y="0"/>
                </a:lnTo>
                <a:lnTo>
                  <a:pt x="50" y="31"/>
                </a:lnTo>
                <a:lnTo>
                  <a:pt x="71" y="31"/>
                </a:lnTo>
                <a:lnTo>
                  <a:pt x="71" y="74"/>
                </a:lnTo>
                <a:lnTo>
                  <a:pt x="50" y="74"/>
                </a:lnTo>
                <a:lnTo>
                  <a:pt x="50" y="223"/>
                </a:lnTo>
                <a:moveTo>
                  <a:pt x="0" y="223"/>
                </a:moveTo>
                <a:lnTo>
                  <a:pt x="50" y="223"/>
                </a:lnTo>
                <a:lnTo>
                  <a:pt x="50" y="74"/>
                </a:lnTo>
                <a:lnTo>
                  <a:pt x="28" y="74"/>
                </a:lnTo>
                <a:lnTo>
                  <a:pt x="28" y="31"/>
                </a:lnTo>
                <a:lnTo>
                  <a:pt x="28" y="31"/>
                </a:lnTo>
                <a:lnTo>
                  <a:pt x="50" y="31"/>
                </a:lnTo>
                <a:lnTo>
                  <a:pt x="50" y="0"/>
                </a:lnTo>
                <a:lnTo>
                  <a:pt x="0" y="0"/>
                </a:lnTo>
                <a:lnTo>
                  <a:pt x="0" y="223"/>
                </a:ln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1"/>
          <p:cNvGrpSpPr/>
          <p:nvPr/>
        </p:nvGrpSpPr>
        <p:grpSpPr>
          <a:xfrm>
            <a:off x="3129614" y="1411569"/>
            <a:ext cx="412630" cy="450982"/>
            <a:chOff x="3652056" y="2041914"/>
            <a:chExt cx="225539" cy="246502"/>
          </a:xfrm>
          <a:solidFill>
            <a:schemeClr val="bg1"/>
          </a:solidFill>
        </p:grpSpPr>
        <p:sp>
          <p:nvSpPr>
            <p:cNvPr id="39" name="Freeform 299"/>
            <p:cNvSpPr>
              <a:spLocks/>
            </p:cNvSpPr>
            <p:nvPr/>
          </p:nvSpPr>
          <p:spPr bwMode="auto">
            <a:xfrm>
              <a:off x="3675911" y="2041914"/>
              <a:ext cx="179998" cy="111324"/>
            </a:xfrm>
            <a:custGeom>
              <a:avLst/>
              <a:gdLst>
                <a:gd name="T0" fmla="*/ 105 w 105"/>
                <a:gd name="T1" fmla="*/ 65 h 65"/>
                <a:gd name="T2" fmla="*/ 105 w 105"/>
                <a:gd name="T3" fmla="*/ 20 h 65"/>
                <a:gd name="T4" fmla="*/ 85 w 105"/>
                <a:gd name="T5" fmla="*/ 0 h 65"/>
                <a:gd name="T6" fmla="*/ 20 w 105"/>
                <a:gd name="T7" fmla="*/ 0 h 65"/>
                <a:gd name="T8" fmla="*/ 0 w 105"/>
                <a:gd name="T9" fmla="*/ 20 h 65"/>
                <a:gd name="T10" fmla="*/ 0 w 105"/>
                <a:gd name="T11" fmla="*/ 45 h 65"/>
                <a:gd name="T12" fmla="*/ 16 w 105"/>
                <a:gd name="T13" fmla="*/ 45 h 65"/>
                <a:gd name="T14" fmla="*/ 16 w 105"/>
                <a:gd name="T15" fmla="*/ 20 h 65"/>
                <a:gd name="T16" fmla="*/ 20 w 105"/>
                <a:gd name="T17" fmla="*/ 16 h 65"/>
                <a:gd name="T18" fmla="*/ 85 w 105"/>
                <a:gd name="T19" fmla="*/ 16 h 65"/>
                <a:gd name="T20" fmla="*/ 89 w 105"/>
                <a:gd name="T21" fmla="*/ 20 h 65"/>
                <a:gd name="T22" fmla="*/ 89 w 105"/>
                <a:gd name="T23" fmla="*/ 65 h 65"/>
                <a:gd name="T24" fmla="*/ 105 w 10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65">
                  <a:moveTo>
                    <a:pt x="105" y="65"/>
                  </a:moveTo>
                  <a:cubicBezTo>
                    <a:pt x="105" y="20"/>
                    <a:pt x="105" y="20"/>
                    <a:pt x="105" y="20"/>
                  </a:cubicBezTo>
                  <a:cubicBezTo>
                    <a:pt x="105" y="9"/>
                    <a:pt x="96" y="0"/>
                    <a:pt x="8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65"/>
                    <a:pt x="89" y="65"/>
                    <a:pt x="89" y="65"/>
                  </a:cubicBezTo>
                  <a:lnTo>
                    <a:pt x="10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358FCB"/>
                </a:solidFill>
              </a:endParaRPr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3652056" y="2160466"/>
              <a:ext cx="225539" cy="127950"/>
            </a:xfrm>
            <a:custGeom>
              <a:avLst/>
              <a:gdLst>
                <a:gd name="T0" fmla="*/ 103 w 132"/>
                <a:gd name="T1" fmla="*/ 0 h 75"/>
                <a:gd name="T2" fmla="*/ 66 w 132"/>
                <a:gd name="T3" fmla="*/ 0 h 75"/>
                <a:gd name="T4" fmla="*/ 66 w 132"/>
                <a:gd name="T5" fmla="*/ 20 h 75"/>
                <a:gd name="T6" fmla="*/ 78 w 132"/>
                <a:gd name="T7" fmla="*/ 32 h 75"/>
                <a:gd name="T8" fmla="*/ 71 w 132"/>
                <a:gd name="T9" fmla="*/ 43 h 75"/>
                <a:gd name="T10" fmla="*/ 71 w 132"/>
                <a:gd name="T11" fmla="*/ 43 h 75"/>
                <a:gd name="T12" fmla="*/ 71 w 132"/>
                <a:gd name="T13" fmla="*/ 61 h 75"/>
                <a:gd name="T14" fmla="*/ 66 w 132"/>
                <a:gd name="T15" fmla="*/ 61 h 75"/>
                <a:gd name="T16" fmla="*/ 66 w 132"/>
                <a:gd name="T17" fmla="*/ 75 h 75"/>
                <a:gd name="T18" fmla="*/ 132 w 132"/>
                <a:gd name="T19" fmla="*/ 75 h 75"/>
                <a:gd name="T20" fmla="*/ 132 w 132"/>
                <a:gd name="T21" fmla="*/ 0 h 75"/>
                <a:gd name="T22" fmla="*/ 119 w 132"/>
                <a:gd name="T23" fmla="*/ 0 h 75"/>
                <a:gd name="T24" fmla="*/ 103 w 132"/>
                <a:gd name="T25" fmla="*/ 0 h 75"/>
                <a:gd name="T26" fmla="*/ 66 w 132"/>
                <a:gd name="T27" fmla="*/ 0 h 75"/>
                <a:gd name="T28" fmla="*/ 0 w 132"/>
                <a:gd name="T29" fmla="*/ 0 h 75"/>
                <a:gd name="T30" fmla="*/ 0 w 132"/>
                <a:gd name="T31" fmla="*/ 75 h 75"/>
                <a:gd name="T32" fmla="*/ 66 w 132"/>
                <a:gd name="T33" fmla="*/ 75 h 75"/>
                <a:gd name="T34" fmla="*/ 66 w 132"/>
                <a:gd name="T35" fmla="*/ 61 h 75"/>
                <a:gd name="T36" fmla="*/ 61 w 132"/>
                <a:gd name="T37" fmla="*/ 61 h 75"/>
                <a:gd name="T38" fmla="*/ 61 w 132"/>
                <a:gd name="T39" fmla="*/ 43 h 75"/>
                <a:gd name="T40" fmla="*/ 54 w 132"/>
                <a:gd name="T41" fmla="*/ 32 h 75"/>
                <a:gd name="T42" fmla="*/ 66 w 132"/>
                <a:gd name="T43" fmla="*/ 20 h 75"/>
                <a:gd name="T44" fmla="*/ 66 w 132"/>
                <a:gd name="T45" fmla="*/ 20 h 75"/>
                <a:gd name="T46" fmla="*/ 66 w 132"/>
                <a:gd name="T4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" h="75">
                  <a:moveTo>
                    <a:pt x="10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3" y="20"/>
                    <a:pt x="78" y="26"/>
                    <a:pt x="78" y="32"/>
                  </a:cubicBezTo>
                  <a:cubicBezTo>
                    <a:pt x="78" y="37"/>
                    <a:pt x="75" y="41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03" y="0"/>
                  </a:lnTo>
                  <a:close/>
                  <a:moveTo>
                    <a:pt x="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7" y="41"/>
                    <a:pt x="54" y="37"/>
                    <a:pt x="54" y="32"/>
                  </a:cubicBezTo>
                  <a:cubicBezTo>
                    <a:pt x="54" y="26"/>
                    <a:pt x="60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358FC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3" grpId="0" animBg="1"/>
      <p:bldP spid="2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641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 dirty="0">
                <a:solidFill>
                  <a:srgbClr val="487F9E"/>
                </a:solidFill>
              </a:rPr>
              <a:t>MICROSOFT </a:t>
            </a:r>
            <a:r>
              <a:rPr lang="nn-NO" sz="2400" b="1" dirty="0" smtClean="0">
                <a:solidFill>
                  <a:srgbClr val="487F9E"/>
                </a:solidFill>
              </a:rPr>
              <a:t>KURUMSAL</a:t>
            </a:r>
            <a:r>
              <a:rPr lang="tr-TR" sz="2400" b="1" dirty="0" smtClean="0">
                <a:solidFill>
                  <a:srgbClr val="487F9E"/>
                </a:solidFill>
              </a:rPr>
              <a:t> </a:t>
            </a:r>
            <a:r>
              <a:rPr lang="nn-NO" sz="2400" b="1" dirty="0" smtClean="0">
                <a:solidFill>
                  <a:srgbClr val="487F9E"/>
                </a:solidFill>
              </a:rPr>
              <a:t>ÜRÜNLER </a:t>
            </a:r>
            <a:r>
              <a:rPr lang="nn-NO" sz="2400" b="1" dirty="0">
                <a:solidFill>
                  <a:srgbClr val="487F9E"/>
                </a:solidFill>
              </a:rPr>
              <a:t>ve OFFICE </a:t>
            </a:r>
            <a:r>
              <a:rPr lang="nn-NO" sz="2400" b="1" dirty="0" smtClean="0">
                <a:solidFill>
                  <a:srgbClr val="487F9E"/>
                </a:solidFill>
              </a:rPr>
              <a:t>365</a:t>
            </a:r>
            <a:endParaRPr lang="nn-NO" sz="2400" b="1" dirty="0">
              <a:solidFill>
                <a:srgbClr val="487F9E"/>
              </a:solidFill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flipH="1" flipV="1">
            <a:off x="7044555" y="1958954"/>
            <a:ext cx="1938404" cy="663533"/>
          </a:xfrm>
          <a:custGeom>
            <a:avLst/>
            <a:gdLst>
              <a:gd name="T0" fmla="*/ 1933 w 2191"/>
              <a:gd name="T1" fmla="*/ 0 h 750"/>
              <a:gd name="T2" fmla="*/ 0 w 2191"/>
              <a:gd name="T3" fmla="*/ 0 h 750"/>
              <a:gd name="T4" fmla="*/ 0 w 2191"/>
              <a:gd name="T5" fmla="*/ 750 h 750"/>
              <a:gd name="T6" fmla="*/ 1933 w 2191"/>
              <a:gd name="T7" fmla="*/ 750 h 750"/>
              <a:gd name="T8" fmla="*/ 2191 w 2191"/>
              <a:gd name="T9" fmla="*/ 376 h 750"/>
              <a:gd name="T10" fmla="*/ 1933 w 2191"/>
              <a:gd name="T11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91" h="750">
                <a:moveTo>
                  <a:pt x="1933" y="0"/>
                </a:moveTo>
                <a:lnTo>
                  <a:pt x="0" y="0"/>
                </a:lnTo>
                <a:lnTo>
                  <a:pt x="0" y="750"/>
                </a:lnTo>
                <a:lnTo>
                  <a:pt x="1933" y="750"/>
                </a:lnTo>
                <a:lnTo>
                  <a:pt x="2191" y="376"/>
                </a:lnTo>
                <a:lnTo>
                  <a:pt x="1933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flipH="1" flipV="1">
            <a:off x="6538881" y="2599738"/>
            <a:ext cx="3016867" cy="663533"/>
          </a:xfrm>
          <a:custGeom>
            <a:avLst/>
            <a:gdLst>
              <a:gd name="T0" fmla="*/ 3152 w 3410"/>
              <a:gd name="T1" fmla="*/ 0 h 750"/>
              <a:gd name="T2" fmla="*/ 0 w 3410"/>
              <a:gd name="T3" fmla="*/ 0 h 750"/>
              <a:gd name="T4" fmla="*/ 0 w 3410"/>
              <a:gd name="T5" fmla="*/ 750 h 750"/>
              <a:gd name="T6" fmla="*/ 3152 w 3410"/>
              <a:gd name="T7" fmla="*/ 750 h 750"/>
              <a:gd name="T8" fmla="*/ 3410 w 3410"/>
              <a:gd name="T9" fmla="*/ 376 h 750"/>
              <a:gd name="T10" fmla="*/ 3152 w 3410"/>
              <a:gd name="T11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0" h="750">
                <a:moveTo>
                  <a:pt x="3152" y="0"/>
                </a:moveTo>
                <a:lnTo>
                  <a:pt x="0" y="0"/>
                </a:lnTo>
                <a:lnTo>
                  <a:pt x="0" y="750"/>
                </a:lnTo>
                <a:lnTo>
                  <a:pt x="3152" y="750"/>
                </a:lnTo>
                <a:lnTo>
                  <a:pt x="3410" y="376"/>
                </a:lnTo>
                <a:lnTo>
                  <a:pt x="3152" y="0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100000">
                <a:srgbClr val="A6A6A6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flipH="1" flipV="1">
            <a:off x="6030101" y="3206102"/>
            <a:ext cx="3112106" cy="687219"/>
          </a:xfrm>
          <a:custGeom>
            <a:avLst/>
            <a:gdLst>
              <a:gd name="T0" fmla="*/ 3152 w 3410"/>
              <a:gd name="T1" fmla="*/ 0 h 753"/>
              <a:gd name="T2" fmla="*/ 0 w 3410"/>
              <a:gd name="T3" fmla="*/ 0 h 753"/>
              <a:gd name="T4" fmla="*/ 0 w 3410"/>
              <a:gd name="T5" fmla="*/ 753 h 753"/>
              <a:gd name="T6" fmla="*/ 3152 w 3410"/>
              <a:gd name="T7" fmla="*/ 753 h 753"/>
              <a:gd name="T8" fmla="*/ 3410 w 3410"/>
              <a:gd name="T9" fmla="*/ 376 h 753"/>
              <a:gd name="T10" fmla="*/ 3152 w 3410"/>
              <a:gd name="T11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0" h="753">
                <a:moveTo>
                  <a:pt x="3152" y="0"/>
                </a:moveTo>
                <a:lnTo>
                  <a:pt x="0" y="0"/>
                </a:lnTo>
                <a:lnTo>
                  <a:pt x="0" y="753"/>
                </a:lnTo>
                <a:lnTo>
                  <a:pt x="3152" y="753"/>
                </a:lnTo>
                <a:lnTo>
                  <a:pt x="3410" y="376"/>
                </a:lnTo>
                <a:lnTo>
                  <a:pt x="3152" y="0"/>
                </a:lnTo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 flipH="1" flipV="1">
            <a:off x="6573889" y="3893322"/>
            <a:ext cx="3018636" cy="663533"/>
          </a:xfrm>
          <a:custGeom>
            <a:avLst/>
            <a:gdLst>
              <a:gd name="T0" fmla="*/ 3154 w 3412"/>
              <a:gd name="T1" fmla="*/ 0 h 750"/>
              <a:gd name="T2" fmla="*/ 0 w 3412"/>
              <a:gd name="T3" fmla="*/ 0 h 750"/>
              <a:gd name="T4" fmla="*/ 0 w 3412"/>
              <a:gd name="T5" fmla="*/ 750 h 750"/>
              <a:gd name="T6" fmla="*/ 3154 w 3412"/>
              <a:gd name="T7" fmla="*/ 750 h 750"/>
              <a:gd name="T8" fmla="*/ 3412 w 3412"/>
              <a:gd name="T9" fmla="*/ 376 h 750"/>
              <a:gd name="T10" fmla="*/ 3154 w 3412"/>
              <a:gd name="T11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2" h="750">
                <a:moveTo>
                  <a:pt x="3154" y="0"/>
                </a:moveTo>
                <a:lnTo>
                  <a:pt x="0" y="0"/>
                </a:lnTo>
                <a:lnTo>
                  <a:pt x="0" y="750"/>
                </a:lnTo>
                <a:lnTo>
                  <a:pt x="3154" y="750"/>
                </a:lnTo>
                <a:lnTo>
                  <a:pt x="3412" y="376"/>
                </a:lnTo>
                <a:lnTo>
                  <a:pt x="3154" y="0"/>
                </a:lnTo>
                <a:close/>
              </a:path>
            </a:pathLst>
          </a:custGeom>
          <a:gradFill>
            <a:gsLst>
              <a:gs pos="0">
                <a:srgbClr val="25648F"/>
              </a:gs>
              <a:gs pos="100000">
                <a:srgbClr val="3082BA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tr-TR" sz="1350" dirty="0" smtClean="0"/>
              <a:t>System Cee</a:t>
            </a:r>
            <a:endParaRPr lang="id-ID" sz="1350" dirty="0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 flipH="1" flipV="1">
            <a:off x="6929764" y="4557018"/>
            <a:ext cx="2053196" cy="653503"/>
          </a:xfrm>
          <a:custGeom>
            <a:avLst/>
            <a:gdLst>
              <a:gd name="T0" fmla="*/ 1935 w 2193"/>
              <a:gd name="T1" fmla="*/ 0 h 698"/>
              <a:gd name="T2" fmla="*/ 0 w 2193"/>
              <a:gd name="T3" fmla="*/ 0 h 698"/>
              <a:gd name="T4" fmla="*/ 0 w 2193"/>
              <a:gd name="T5" fmla="*/ 698 h 698"/>
              <a:gd name="T6" fmla="*/ 1935 w 2193"/>
              <a:gd name="T7" fmla="*/ 698 h 698"/>
              <a:gd name="T8" fmla="*/ 2193 w 2193"/>
              <a:gd name="T9" fmla="*/ 348 h 698"/>
              <a:gd name="T10" fmla="*/ 1935 w 2193"/>
              <a:gd name="T11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93" h="698">
                <a:moveTo>
                  <a:pt x="1935" y="0"/>
                </a:moveTo>
                <a:lnTo>
                  <a:pt x="0" y="0"/>
                </a:lnTo>
                <a:lnTo>
                  <a:pt x="0" y="698"/>
                </a:lnTo>
                <a:lnTo>
                  <a:pt x="1935" y="698"/>
                </a:lnTo>
                <a:lnTo>
                  <a:pt x="2193" y="348"/>
                </a:lnTo>
                <a:lnTo>
                  <a:pt x="1935" y="0"/>
                </a:lnTo>
                <a:close/>
              </a:path>
            </a:pathLst>
          </a:custGeom>
          <a:gradFill>
            <a:gsLst>
              <a:gs pos="0">
                <a:srgbClr val="3082BA"/>
              </a:gs>
              <a:gs pos="100000">
                <a:srgbClr val="358FCB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flipH="1" flipV="1">
            <a:off x="8953213" y="4237733"/>
            <a:ext cx="669585" cy="1131179"/>
          </a:xfrm>
          <a:custGeom>
            <a:avLst/>
            <a:gdLst>
              <a:gd name="T0" fmla="*/ 0 w 734"/>
              <a:gd name="T1" fmla="*/ 1240 h 1240"/>
              <a:gd name="T2" fmla="*/ 734 w 734"/>
              <a:gd name="T3" fmla="*/ 1140 h 1240"/>
              <a:gd name="T4" fmla="*/ 734 w 734"/>
              <a:gd name="T5" fmla="*/ 168 h 1240"/>
              <a:gd name="T6" fmla="*/ 0 w 734"/>
              <a:gd name="T7" fmla="*/ 0 h 1240"/>
              <a:gd name="T8" fmla="*/ 0 w 734"/>
              <a:gd name="T9" fmla="*/ 124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1240">
                <a:moveTo>
                  <a:pt x="0" y="1240"/>
                </a:moveTo>
                <a:lnTo>
                  <a:pt x="734" y="1140"/>
                </a:lnTo>
                <a:lnTo>
                  <a:pt x="734" y="168"/>
                </a:lnTo>
                <a:lnTo>
                  <a:pt x="0" y="0"/>
                </a:lnTo>
                <a:lnTo>
                  <a:pt x="0" y="1240"/>
                </a:lnTo>
                <a:close/>
              </a:path>
            </a:pathLst>
          </a:custGeom>
          <a:solidFill>
            <a:srgbClr val="358FCB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flipH="1" flipV="1">
            <a:off x="9622797" y="4237733"/>
            <a:ext cx="26456" cy="1131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 flipV="1">
            <a:off x="8654909" y="3788910"/>
            <a:ext cx="887612" cy="936872"/>
          </a:xfrm>
          <a:custGeom>
            <a:avLst/>
            <a:gdLst>
              <a:gd name="T0" fmla="*/ 0 w 973"/>
              <a:gd name="T1" fmla="*/ 1027 h 1027"/>
              <a:gd name="T2" fmla="*/ 973 w 973"/>
              <a:gd name="T3" fmla="*/ 937 h 1027"/>
              <a:gd name="T4" fmla="*/ 973 w 973"/>
              <a:gd name="T5" fmla="*/ 166 h 1027"/>
              <a:gd name="T6" fmla="*/ 0 w 973"/>
              <a:gd name="T7" fmla="*/ 0 h 1027"/>
              <a:gd name="T8" fmla="*/ 0 w 973"/>
              <a:gd name="T9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1027">
                <a:moveTo>
                  <a:pt x="0" y="1027"/>
                </a:moveTo>
                <a:lnTo>
                  <a:pt x="973" y="937"/>
                </a:lnTo>
                <a:lnTo>
                  <a:pt x="973" y="166"/>
                </a:lnTo>
                <a:lnTo>
                  <a:pt x="0" y="0"/>
                </a:lnTo>
                <a:lnTo>
                  <a:pt x="0" y="1027"/>
                </a:lnTo>
                <a:close/>
              </a:path>
            </a:pathLst>
          </a:custGeom>
          <a:solidFill>
            <a:srgbClr val="3082BA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flipH="1" flipV="1">
            <a:off x="9542519" y="3788910"/>
            <a:ext cx="26456" cy="9368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 flipV="1">
            <a:off x="8953214" y="1734543"/>
            <a:ext cx="259076" cy="1131179"/>
          </a:xfrm>
          <a:custGeom>
            <a:avLst/>
            <a:gdLst>
              <a:gd name="T0" fmla="*/ 0 w 284"/>
              <a:gd name="T1" fmla="*/ 0 h 1240"/>
              <a:gd name="T2" fmla="*/ 284 w 284"/>
              <a:gd name="T3" fmla="*/ 100 h 1240"/>
              <a:gd name="T4" fmla="*/ 284 w 284"/>
              <a:gd name="T5" fmla="*/ 1001 h 1240"/>
              <a:gd name="T6" fmla="*/ 0 w 284"/>
              <a:gd name="T7" fmla="*/ 1240 h 1240"/>
              <a:gd name="T8" fmla="*/ 0 w 284"/>
              <a:gd name="T9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240">
                <a:moveTo>
                  <a:pt x="0" y="0"/>
                </a:moveTo>
                <a:lnTo>
                  <a:pt x="284" y="100"/>
                </a:lnTo>
                <a:lnTo>
                  <a:pt x="284" y="1001"/>
                </a:lnTo>
                <a:lnTo>
                  <a:pt x="0" y="12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flipH="1" flipV="1">
            <a:off x="9212290" y="1734543"/>
            <a:ext cx="25543" cy="11311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flipH="1" flipV="1">
            <a:off x="8654911" y="2377672"/>
            <a:ext cx="637657" cy="936872"/>
          </a:xfrm>
          <a:custGeom>
            <a:avLst/>
            <a:gdLst>
              <a:gd name="T0" fmla="*/ 0 w 699"/>
              <a:gd name="T1" fmla="*/ 0 h 1027"/>
              <a:gd name="T2" fmla="*/ 699 w 699"/>
              <a:gd name="T3" fmla="*/ 90 h 1027"/>
              <a:gd name="T4" fmla="*/ 699 w 699"/>
              <a:gd name="T5" fmla="*/ 767 h 1027"/>
              <a:gd name="T6" fmla="*/ 0 w 699"/>
              <a:gd name="T7" fmla="*/ 1027 h 1027"/>
              <a:gd name="T8" fmla="*/ 0 w 699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027">
                <a:moveTo>
                  <a:pt x="0" y="0"/>
                </a:moveTo>
                <a:lnTo>
                  <a:pt x="699" y="90"/>
                </a:lnTo>
                <a:lnTo>
                  <a:pt x="699" y="767"/>
                </a:lnTo>
                <a:lnTo>
                  <a:pt x="0" y="10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 flipH="1" flipV="1">
            <a:off x="9292567" y="2377672"/>
            <a:ext cx="25543" cy="936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 flipH="1" flipV="1">
            <a:off x="8383974" y="3117501"/>
            <a:ext cx="1033570" cy="870278"/>
          </a:xfrm>
          <a:custGeom>
            <a:avLst/>
            <a:gdLst>
              <a:gd name="T0" fmla="*/ 0 w 1133"/>
              <a:gd name="T1" fmla="*/ 954 h 954"/>
              <a:gd name="T2" fmla="*/ 1133 w 1133"/>
              <a:gd name="T3" fmla="*/ 852 h 954"/>
              <a:gd name="T4" fmla="*/ 1133 w 1133"/>
              <a:gd name="T5" fmla="*/ 102 h 954"/>
              <a:gd name="T6" fmla="*/ 0 w 1133"/>
              <a:gd name="T7" fmla="*/ 0 h 954"/>
              <a:gd name="T8" fmla="*/ 0 w 1133"/>
              <a:gd name="T9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954">
                <a:moveTo>
                  <a:pt x="0" y="954"/>
                </a:moveTo>
                <a:lnTo>
                  <a:pt x="1133" y="852"/>
                </a:lnTo>
                <a:lnTo>
                  <a:pt x="1133" y="102"/>
                </a:lnTo>
                <a:lnTo>
                  <a:pt x="0" y="0"/>
                </a:lnTo>
                <a:lnTo>
                  <a:pt x="0" y="9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flipH="1" flipV="1">
            <a:off x="9417544" y="3117501"/>
            <a:ext cx="25543" cy="870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 flipH="1" flipV="1">
            <a:off x="8953213" y="5144501"/>
            <a:ext cx="953293" cy="224411"/>
          </a:xfrm>
          <a:custGeom>
            <a:avLst/>
            <a:gdLst>
              <a:gd name="T0" fmla="*/ 0 w 1045"/>
              <a:gd name="T1" fmla="*/ 239 h 246"/>
              <a:gd name="T2" fmla="*/ 282 w 1045"/>
              <a:gd name="T3" fmla="*/ 0 h 246"/>
              <a:gd name="T4" fmla="*/ 311 w 1045"/>
              <a:gd name="T5" fmla="*/ 0 h 246"/>
              <a:gd name="T6" fmla="*/ 1045 w 1045"/>
              <a:gd name="T7" fmla="*/ 168 h 246"/>
              <a:gd name="T8" fmla="*/ 1045 w 1045"/>
              <a:gd name="T9" fmla="*/ 175 h 246"/>
              <a:gd name="T10" fmla="*/ 311 w 1045"/>
              <a:gd name="T11" fmla="*/ 14 h 246"/>
              <a:gd name="T12" fmla="*/ 282 w 1045"/>
              <a:gd name="T13" fmla="*/ 14 h 246"/>
              <a:gd name="T14" fmla="*/ 0 w 1045"/>
              <a:gd name="T15" fmla="*/ 246 h 246"/>
              <a:gd name="T16" fmla="*/ 0 w 1045"/>
              <a:gd name="T17" fmla="*/ 23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5" h="246">
                <a:moveTo>
                  <a:pt x="0" y="239"/>
                </a:moveTo>
                <a:lnTo>
                  <a:pt x="282" y="0"/>
                </a:lnTo>
                <a:lnTo>
                  <a:pt x="311" y="0"/>
                </a:lnTo>
                <a:lnTo>
                  <a:pt x="1045" y="168"/>
                </a:lnTo>
                <a:lnTo>
                  <a:pt x="1045" y="175"/>
                </a:lnTo>
                <a:lnTo>
                  <a:pt x="311" y="14"/>
                </a:lnTo>
                <a:lnTo>
                  <a:pt x="282" y="14"/>
                </a:lnTo>
                <a:lnTo>
                  <a:pt x="0" y="246"/>
                </a:lnTo>
                <a:lnTo>
                  <a:pt x="0" y="23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 flipH="1" flipV="1">
            <a:off x="8953213" y="1734543"/>
            <a:ext cx="953293" cy="224411"/>
          </a:xfrm>
          <a:custGeom>
            <a:avLst/>
            <a:gdLst>
              <a:gd name="T0" fmla="*/ 1045 w 1045"/>
              <a:gd name="T1" fmla="*/ 7 h 246"/>
              <a:gd name="T2" fmla="*/ 761 w 1045"/>
              <a:gd name="T3" fmla="*/ 246 h 246"/>
              <a:gd name="T4" fmla="*/ 733 w 1045"/>
              <a:gd name="T5" fmla="*/ 246 h 246"/>
              <a:gd name="T6" fmla="*/ 0 w 1045"/>
              <a:gd name="T7" fmla="*/ 78 h 246"/>
              <a:gd name="T8" fmla="*/ 0 w 1045"/>
              <a:gd name="T9" fmla="*/ 71 h 246"/>
              <a:gd name="T10" fmla="*/ 733 w 1045"/>
              <a:gd name="T11" fmla="*/ 232 h 246"/>
              <a:gd name="T12" fmla="*/ 761 w 1045"/>
              <a:gd name="T13" fmla="*/ 232 h 246"/>
              <a:gd name="T14" fmla="*/ 1045 w 1045"/>
              <a:gd name="T15" fmla="*/ 0 h 246"/>
              <a:gd name="T16" fmla="*/ 1045 w 1045"/>
              <a:gd name="T17" fmla="*/ 7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5" h="246">
                <a:moveTo>
                  <a:pt x="1045" y="7"/>
                </a:moveTo>
                <a:lnTo>
                  <a:pt x="761" y="246"/>
                </a:lnTo>
                <a:lnTo>
                  <a:pt x="733" y="246"/>
                </a:lnTo>
                <a:lnTo>
                  <a:pt x="0" y="78"/>
                </a:lnTo>
                <a:lnTo>
                  <a:pt x="0" y="71"/>
                </a:lnTo>
                <a:lnTo>
                  <a:pt x="733" y="232"/>
                </a:lnTo>
                <a:lnTo>
                  <a:pt x="761" y="232"/>
                </a:lnTo>
                <a:lnTo>
                  <a:pt x="1045" y="0"/>
                </a:lnTo>
                <a:lnTo>
                  <a:pt x="1045" y="7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 flipH="1" flipV="1">
            <a:off x="8654910" y="4474915"/>
            <a:ext cx="1549898" cy="250866"/>
          </a:xfrm>
          <a:custGeom>
            <a:avLst/>
            <a:gdLst>
              <a:gd name="T0" fmla="*/ 0 w 1699"/>
              <a:gd name="T1" fmla="*/ 260 h 275"/>
              <a:gd name="T2" fmla="*/ 697 w 1699"/>
              <a:gd name="T3" fmla="*/ 0 h 275"/>
              <a:gd name="T4" fmla="*/ 726 w 1699"/>
              <a:gd name="T5" fmla="*/ 0 h 275"/>
              <a:gd name="T6" fmla="*/ 1699 w 1699"/>
              <a:gd name="T7" fmla="*/ 166 h 275"/>
              <a:gd name="T8" fmla="*/ 1699 w 1699"/>
              <a:gd name="T9" fmla="*/ 180 h 275"/>
              <a:gd name="T10" fmla="*/ 726 w 1699"/>
              <a:gd name="T11" fmla="*/ 21 h 275"/>
              <a:gd name="T12" fmla="*/ 697 w 1699"/>
              <a:gd name="T13" fmla="*/ 21 h 275"/>
              <a:gd name="T14" fmla="*/ 0 w 1699"/>
              <a:gd name="T15" fmla="*/ 275 h 275"/>
              <a:gd name="T16" fmla="*/ 0 w 1699"/>
              <a:gd name="T17" fmla="*/ 26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9" h="275">
                <a:moveTo>
                  <a:pt x="0" y="260"/>
                </a:moveTo>
                <a:lnTo>
                  <a:pt x="697" y="0"/>
                </a:lnTo>
                <a:lnTo>
                  <a:pt x="726" y="0"/>
                </a:lnTo>
                <a:lnTo>
                  <a:pt x="1699" y="166"/>
                </a:lnTo>
                <a:lnTo>
                  <a:pt x="1699" y="180"/>
                </a:lnTo>
                <a:lnTo>
                  <a:pt x="726" y="21"/>
                </a:lnTo>
                <a:lnTo>
                  <a:pt x="697" y="21"/>
                </a:lnTo>
                <a:lnTo>
                  <a:pt x="0" y="275"/>
                </a:lnTo>
                <a:lnTo>
                  <a:pt x="0" y="2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 flipH="1" flipV="1">
            <a:off x="8654910" y="2377673"/>
            <a:ext cx="1549898" cy="249954"/>
          </a:xfrm>
          <a:custGeom>
            <a:avLst/>
            <a:gdLst>
              <a:gd name="T0" fmla="*/ 1699 w 1699"/>
              <a:gd name="T1" fmla="*/ 14 h 274"/>
              <a:gd name="T2" fmla="*/ 1000 w 1699"/>
              <a:gd name="T3" fmla="*/ 274 h 274"/>
              <a:gd name="T4" fmla="*/ 972 w 1699"/>
              <a:gd name="T5" fmla="*/ 274 h 274"/>
              <a:gd name="T6" fmla="*/ 0 w 1699"/>
              <a:gd name="T7" fmla="*/ 109 h 274"/>
              <a:gd name="T8" fmla="*/ 0 w 1699"/>
              <a:gd name="T9" fmla="*/ 94 h 274"/>
              <a:gd name="T10" fmla="*/ 972 w 1699"/>
              <a:gd name="T11" fmla="*/ 253 h 274"/>
              <a:gd name="T12" fmla="*/ 1000 w 1699"/>
              <a:gd name="T13" fmla="*/ 253 h 274"/>
              <a:gd name="T14" fmla="*/ 1699 w 1699"/>
              <a:gd name="T15" fmla="*/ 0 h 274"/>
              <a:gd name="T16" fmla="*/ 1699 w 1699"/>
              <a:gd name="T17" fmla="*/ 1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9" h="274">
                <a:moveTo>
                  <a:pt x="1699" y="14"/>
                </a:moveTo>
                <a:lnTo>
                  <a:pt x="1000" y="274"/>
                </a:lnTo>
                <a:lnTo>
                  <a:pt x="972" y="274"/>
                </a:lnTo>
                <a:lnTo>
                  <a:pt x="0" y="109"/>
                </a:lnTo>
                <a:lnTo>
                  <a:pt x="0" y="94"/>
                </a:lnTo>
                <a:lnTo>
                  <a:pt x="972" y="253"/>
                </a:lnTo>
                <a:lnTo>
                  <a:pt x="1000" y="253"/>
                </a:lnTo>
                <a:lnTo>
                  <a:pt x="1699" y="0"/>
                </a:lnTo>
                <a:lnTo>
                  <a:pt x="1699" y="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 flipH="1" flipV="1">
            <a:off x="8383975" y="3883784"/>
            <a:ext cx="2092681" cy="103996"/>
          </a:xfrm>
          <a:custGeom>
            <a:avLst/>
            <a:gdLst>
              <a:gd name="T0" fmla="*/ 0 w 2294"/>
              <a:gd name="T1" fmla="*/ 102 h 114"/>
              <a:gd name="T2" fmla="*/ 1133 w 2294"/>
              <a:gd name="T3" fmla="*/ 0 h 114"/>
              <a:gd name="T4" fmla="*/ 1161 w 2294"/>
              <a:gd name="T5" fmla="*/ 0 h 114"/>
              <a:gd name="T6" fmla="*/ 2294 w 2294"/>
              <a:gd name="T7" fmla="*/ 102 h 114"/>
              <a:gd name="T8" fmla="*/ 2294 w 2294"/>
              <a:gd name="T9" fmla="*/ 114 h 114"/>
              <a:gd name="T10" fmla="*/ 1161 w 2294"/>
              <a:gd name="T11" fmla="*/ 19 h 114"/>
              <a:gd name="T12" fmla="*/ 1133 w 2294"/>
              <a:gd name="T13" fmla="*/ 19 h 114"/>
              <a:gd name="T14" fmla="*/ 0 w 2294"/>
              <a:gd name="T15" fmla="*/ 111 h 114"/>
              <a:gd name="T16" fmla="*/ 0 w 2294"/>
              <a:gd name="T17" fmla="*/ 10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4" h="114">
                <a:moveTo>
                  <a:pt x="0" y="102"/>
                </a:moveTo>
                <a:lnTo>
                  <a:pt x="1133" y="0"/>
                </a:lnTo>
                <a:lnTo>
                  <a:pt x="1161" y="0"/>
                </a:lnTo>
                <a:lnTo>
                  <a:pt x="2294" y="102"/>
                </a:lnTo>
                <a:lnTo>
                  <a:pt x="2294" y="114"/>
                </a:lnTo>
                <a:lnTo>
                  <a:pt x="1161" y="19"/>
                </a:lnTo>
                <a:lnTo>
                  <a:pt x="1133" y="19"/>
                </a:lnTo>
                <a:lnTo>
                  <a:pt x="0" y="111"/>
                </a:lnTo>
                <a:lnTo>
                  <a:pt x="0" y="10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TextBox 33"/>
          <p:cNvSpPr txBox="1"/>
          <p:nvPr/>
        </p:nvSpPr>
        <p:spPr>
          <a:xfrm>
            <a:off x="7636666" y="210605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</a:rPr>
              <a:t>Office 365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3509" y="2746838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</a:rPr>
              <a:t>Sanallaştırma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76301" y="4699103"/>
            <a:ext cx="121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</a:rPr>
              <a:t>SQL Server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5577" y="4040422"/>
            <a:ext cx="15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</a:rPr>
              <a:t>System Center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6571" y="3365045"/>
            <a:ext cx="174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</a:rPr>
              <a:t>Exchange Server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405" y="1057954"/>
            <a:ext cx="53207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Microsoft Lisans durumunuzun kontrolu ve etkin lisanslama tavsiyeleri.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İş süreçlerine ve ihtiyaçlarınıza uygun Microsoft ürünleri konumlandırma.</a:t>
            </a:r>
          </a:p>
          <a:p>
            <a:endParaRPr lang="tr-TR" sz="1600" dirty="0" smtClean="0"/>
          </a:p>
          <a:p>
            <a:r>
              <a:rPr lang="tr-TR" sz="1600" dirty="0" smtClean="0"/>
              <a:t>Kolay kullanım sağlayan Microsoft Office ürünleri ve Office 365 ile daha verimli çalışma ortamlar</a:t>
            </a:r>
          </a:p>
          <a:p>
            <a:endParaRPr lang="tr-TR" sz="1600" dirty="0"/>
          </a:p>
          <a:p>
            <a:r>
              <a:rPr lang="tr-TR" sz="1600" dirty="0" smtClean="0"/>
              <a:t>Mobilite ve mobil cihaz kullanımı gerektiren iş dalları ıiçin özel çözümler.</a:t>
            </a:r>
          </a:p>
          <a:p>
            <a:endParaRPr lang="tr-TR" sz="1600" dirty="0"/>
          </a:p>
          <a:p>
            <a:r>
              <a:rPr lang="tr-TR" sz="1600" dirty="0" smtClean="0"/>
              <a:t>Microsoft Exchange ve Lync ürünleri ile bütünleşik mesajlaşma platformu sağlayan çözümler</a:t>
            </a:r>
          </a:p>
          <a:p>
            <a:endParaRPr lang="tr-TR" sz="1600" dirty="0"/>
          </a:p>
          <a:p>
            <a:r>
              <a:rPr lang="tr-TR" sz="1600" dirty="0" smtClean="0"/>
              <a:t>BT ve Sistem Network yönetimini kolaylaştıran System Center ürünleri</a:t>
            </a:r>
          </a:p>
          <a:p>
            <a:endParaRPr lang="tr-TR" sz="1600" dirty="0" smtClean="0"/>
          </a:p>
          <a:p>
            <a:r>
              <a:rPr lang="tr-TR" sz="1600" dirty="0" smtClean="0"/>
              <a:t>SPLA lisanslama ve özel anlaşmalar ile yatırım yapmadan Microsoft ürünlerini kullanma imkanı</a:t>
            </a: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040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62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DELL KURUMSAL ÜRÜNLER</a:t>
            </a:r>
            <a:endParaRPr lang="tr-TR" sz="2400" b="1" dirty="0">
              <a:solidFill>
                <a:srgbClr val="487F9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-16483"/>
          <a:stretch/>
        </p:blipFill>
        <p:spPr>
          <a:xfrm>
            <a:off x="5092352" y="1452305"/>
            <a:ext cx="2048703" cy="2048703"/>
          </a:xfrm>
          <a:prstGeom prst="ellipse">
            <a:avLst/>
          </a:prstGeom>
          <a:solidFill>
            <a:schemeClr val="bg1"/>
          </a:solidFill>
          <a:ln w="127000" cmpd="sng">
            <a:solidFill>
              <a:srgbClr val="487F9E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" t="-35906" r="-6420" b="-13884"/>
          <a:stretch/>
        </p:blipFill>
        <p:spPr>
          <a:xfrm>
            <a:off x="4104000" y="1836000"/>
            <a:ext cx="1260000" cy="1260000"/>
          </a:xfrm>
          <a:prstGeom prst="ellipse">
            <a:avLst/>
          </a:prstGeom>
          <a:solidFill>
            <a:schemeClr val="bg1"/>
          </a:solidFill>
          <a:ln w="8890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3908" r="-9169" b="-13908"/>
          <a:stretch/>
        </p:blipFill>
        <p:spPr>
          <a:xfrm>
            <a:off x="3851920" y="3140968"/>
            <a:ext cx="2048703" cy="2048703"/>
          </a:xfrm>
          <a:prstGeom prst="ellipse">
            <a:avLst/>
          </a:prstGeom>
          <a:solidFill>
            <a:schemeClr val="bg1"/>
          </a:solidFill>
          <a:ln w="127000" cmpd="sng">
            <a:solidFill>
              <a:srgbClr val="487F9E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4" b="-26534"/>
          <a:stretch/>
        </p:blipFill>
        <p:spPr>
          <a:xfrm>
            <a:off x="5436096" y="2996245"/>
            <a:ext cx="1152835" cy="1152835"/>
          </a:xfrm>
          <a:prstGeom prst="ellipse">
            <a:avLst/>
          </a:prstGeom>
          <a:solidFill>
            <a:schemeClr val="bg1"/>
          </a:solidFill>
          <a:ln w="8890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" t="8089" r="1543" b="-8089"/>
          <a:stretch/>
        </p:blipFill>
        <p:spPr>
          <a:xfrm>
            <a:off x="6408432" y="3321216"/>
            <a:ext cx="2052000" cy="2052000"/>
          </a:xfrm>
          <a:prstGeom prst="ellipse">
            <a:avLst/>
          </a:prstGeom>
          <a:solidFill>
            <a:schemeClr val="bg1"/>
          </a:solidFill>
          <a:ln w="12700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4065" r="-7406" b="14065"/>
          <a:stretch/>
        </p:blipFill>
        <p:spPr>
          <a:xfrm>
            <a:off x="6817035" y="2492189"/>
            <a:ext cx="1152000" cy="1152835"/>
          </a:xfrm>
          <a:prstGeom prst="ellipse">
            <a:avLst/>
          </a:prstGeom>
          <a:solidFill>
            <a:schemeClr val="bg1"/>
          </a:solidFill>
          <a:ln w="88900" cmpd="sng">
            <a:solidFill>
              <a:srgbClr val="487F9E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29" b="-31818"/>
          <a:stretch/>
        </p:blipFill>
        <p:spPr>
          <a:xfrm>
            <a:off x="5443425" y="4140000"/>
            <a:ext cx="1152835" cy="1152000"/>
          </a:xfrm>
          <a:prstGeom prst="ellipse">
            <a:avLst/>
          </a:prstGeom>
          <a:solidFill>
            <a:schemeClr val="bg1"/>
          </a:solidFill>
          <a:ln w="88900" cmpd="sng">
            <a:solidFill>
              <a:srgbClr val="487F9E"/>
            </a:solidFill>
          </a:ln>
        </p:spPr>
      </p:pic>
      <p:sp>
        <p:nvSpPr>
          <p:cNvPr id="37" name="Oval 36"/>
          <p:cNvSpPr/>
          <p:nvPr/>
        </p:nvSpPr>
        <p:spPr>
          <a:xfrm>
            <a:off x="339970" y="2932626"/>
            <a:ext cx="289692" cy="289692"/>
          </a:xfrm>
          <a:prstGeom prst="ellipse">
            <a:avLst/>
          </a:prstGeom>
          <a:solidFill>
            <a:srgbClr val="35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TextBox 37"/>
          <p:cNvSpPr txBox="1"/>
          <p:nvPr/>
        </p:nvSpPr>
        <p:spPr>
          <a:xfrm>
            <a:off x="317943" y="2954474"/>
            <a:ext cx="333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39" name="Oval 38"/>
          <p:cNvSpPr/>
          <p:nvPr/>
        </p:nvSpPr>
        <p:spPr>
          <a:xfrm>
            <a:off x="343906" y="3311064"/>
            <a:ext cx="289692" cy="28969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>
            <a:off x="316269" y="3332912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02</a:t>
            </a:r>
          </a:p>
        </p:txBody>
      </p:sp>
      <p:sp>
        <p:nvSpPr>
          <p:cNvPr id="41" name="Oval 40"/>
          <p:cNvSpPr/>
          <p:nvPr/>
        </p:nvSpPr>
        <p:spPr>
          <a:xfrm>
            <a:off x="343105" y="3690885"/>
            <a:ext cx="289692" cy="289692"/>
          </a:xfrm>
          <a:prstGeom prst="ellipse">
            <a:avLst/>
          </a:prstGeom>
          <a:solidFill>
            <a:srgbClr val="35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TextBox 41"/>
          <p:cNvSpPr txBox="1"/>
          <p:nvPr/>
        </p:nvSpPr>
        <p:spPr>
          <a:xfrm>
            <a:off x="316269" y="3712733"/>
            <a:ext cx="343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03</a:t>
            </a:r>
          </a:p>
        </p:txBody>
      </p:sp>
      <p:sp>
        <p:nvSpPr>
          <p:cNvPr id="43" name="Oval 42"/>
          <p:cNvSpPr/>
          <p:nvPr/>
        </p:nvSpPr>
        <p:spPr>
          <a:xfrm>
            <a:off x="343105" y="4070706"/>
            <a:ext cx="289692" cy="28969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4" name="TextBox 43"/>
          <p:cNvSpPr txBox="1"/>
          <p:nvPr/>
        </p:nvSpPr>
        <p:spPr>
          <a:xfrm>
            <a:off x="316269" y="4092554"/>
            <a:ext cx="343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04</a:t>
            </a:r>
          </a:p>
        </p:txBody>
      </p:sp>
      <p:sp>
        <p:nvSpPr>
          <p:cNvPr id="45" name="Oval 44"/>
          <p:cNvSpPr/>
          <p:nvPr/>
        </p:nvSpPr>
        <p:spPr>
          <a:xfrm>
            <a:off x="343105" y="4449144"/>
            <a:ext cx="289692" cy="289692"/>
          </a:xfrm>
          <a:prstGeom prst="ellipse">
            <a:avLst/>
          </a:prstGeom>
          <a:solidFill>
            <a:srgbClr val="35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TextBox 45"/>
          <p:cNvSpPr txBox="1"/>
          <p:nvPr/>
        </p:nvSpPr>
        <p:spPr>
          <a:xfrm>
            <a:off x="316269" y="4470992"/>
            <a:ext cx="343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05</a:t>
            </a:r>
          </a:p>
        </p:txBody>
      </p:sp>
      <p:sp>
        <p:nvSpPr>
          <p:cNvPr id="47" name="Oval 46"/>
          <p:cNvSpPr/>
          <p:nvPr/>
        </p:nvSpPr>
        <p:spPr>
          <a:xfrm>
            <a:off x="346311" y="4828965"/>
            <a:ext cx="289692" cy="28969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8" name="TextBox 47"/>
          <p:cNvSpPr txBox="1"/>
          <p:nvPr/>
        </p:nvSpPr>
        <p:spPr>
          <a:xfrm>
            <a:off x="316269" y="4850813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06</a:t>
            </a:r>
          </a:p>
        </p:txBody>
      </p:sp>
      <p:sp>
        <p:nvSpPr>
          <p:cNvPr id="49" name="Oval 48"/>
          <p:cNvSpPr/>
          <p:nvPr/>
        </p:nvSpPr>
        <p:spPr>
          <a:xfrm>
            <a:off x="343906" y="5208786"/>
            <a:ext cx="289692" cy="289692"/>
          </a:xfrm>
          <a:prstGeom prst="ellipse">
            <a:avLst/>
          </a:prstGeom>
          <a:solidFill>
            <a:srgbClr val="35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0" name="TextBox 49"/>
          <p:cNvSpPr txBox="1"/>
          <p:nvPr/>
        </p:nvSpPr>
        <p:spPr>
          <a:xfrm>
            <a:off x="316269" y="5230634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>
                <a:solidFill>
                  <a:schemeClr val="bg1"/>
                </a:solidFill>
                <a:latin typeface="Raleway" panose="020B0003030101060003" pitchFamily="34" charset="0"/>
              </a:rPr>
              <a:t>07</a:t>
            </a:r>
          </a:p>
        </p:txBody>
      </p:sp>
      <p:cxnSp>
        <p:nvCxnSpPr>
          <p:cNvPr id="51" name="Straight Connector 50"/>
          <p:cNvCxnSpPr>
            <a:stCxn id="37" idx="4"/>
          </p:cNvCxnSpPr>
          <p:nvPr/>
        </p:nvCxnSpPr>
        <p:spPr>
          <a:xfrm>
            <a:off x="484816" y="3222318"/>
            <a:ext cx="286025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2788" y="3600756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2788" y="3986231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2788" y="4360398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2788" y="4738836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2788" y="5118657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2788" y="5495658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1"/>
          <p:cNvSpPr txBox="1"/>
          <p:nvPr/>
        </p:nvSpPr>
        <p:spPr>
          <a:xfrm>
            <a:off x="640492" y="2979369"/>
            <a:ext cx="189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 smtClean="0"/>
              <a:t>Blade</a:t>
            </a:r>
            <a:r>
              <a:rPr lang="tr-TR" sz="1400" b="1" dirty="0" smtClean="0"/>
              <a:t> Sunucu </a:t>
            </a:r>
            <a:r>
              <a:rPr lang="tr-TR" sz="1400" b="1" dirty="0"/>
              <a:t>Mimarisi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9" name="TextBox 11"/>
          <p:cNvSpPr txBox="1"/>
          <p:nvPr/>
        </p:nvSpPr>
        <p:spPr>
          <a:xfrm>
            <a:off x="628339" y="3359189"/>
            <a:ext cx="289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Poweredge</a:t>
            </a:r>
            <a:r>
              <a:rPr lang="en-US" sz="1400" b="1" dirty="0"/>
              <a:t> Rack </a:t>
            </a:r>
            <a:r>
              <a:rPr lang="tr-TR" sz="1400" b="1" dirty="0" smtClean="0"/>
              <a:t>&amp;</a:t>
            </a:r>
            <a:r>
              <a:rPr lang="en-US" sz="1400" b="1" dirty="0" smtClean="0"/>
              <a:t> </a:t>
            </a:r>
            <a:r>
              <a:rPr lang="en-US" sz="1400" b="1" dirty="0"/>
              <a:t>Tower </a:t>
            </a:r>
            <a:r>
              <a:rPr lang="en-US" sz="1400" b="1" dirty="0" err="1" smtClean="0"/>
              <a:t>Sunucular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0" name="TextBox 11"/>
          <p:cNvSpPr txBox="1"/>
          <p:nvPr/>
        </p:nvSpPr>
        <p:spPr>
          <a:xfrm>
            <a:off x="640492" y="3728876"/>
            <a:ext cx="2524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/>
              <a:t>Equallogic</a:t>
            </a:r>
            <a:r>
              <a:rPr lang="tr-TR" sz="1400" b="1" dirty="0"/>
              <a:t> Depolama Sistemleri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1" name="TextBox 11"/>
          <p:cNvSpPr txBox="1"/>
          <p:nvPr/>
        </p:nvSpPr>
        <p:spPr>
          <a:xfrm>
            <a:off x="640492" y="4121385"/>
            <a:ext cx="1886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/>
              <a:t>Powervault</a:t>
            </a:r>
            <a:r>
              <a:rPr lang="tr-TR" sz="1400" b="1" dirty="0"/>
              <a:t> Yedekleme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2" name="TextBox 11"/>
          <p:cNvSpPr txBox="1"/>
          <p:nvPr/>
        </p:nvSpPr>
        <p:spPr>
          <a:xfrm>
            <a:off x="640492" y="4503060"/>
            <a:ext cx="2093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/>
              <a:t>Powerconnect</a:t>
            </a:r>
            <a:r>
              <a:rPr lang="tr-TR" sz="1400" b="1" dirty="0"/>
              <a:t> Ağ Ürünler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3" name="TextBox 11"/>
          <p:cNvSpPr txBox="1"/>
          <p:nvPr/>
        </p:nvSpPr>
        <p:spPr>
          <a:xfrm>
            <a:off x="640491" y="4872746"/>
            <a:ext cx="1916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/>
              <a:t>Precision İş İstasyonları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4" name="TextBox 11"/>
          <p:cNvSpPr txBox="1"/>
          <p:nvPr/>
        </p:nvSpPr>
        <p:spPr>
          <a:xfrm>
            <a:off x="640492" y="5265256"/>
            <a:ext cx="2422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/>
              <a:t>Optiplex</a:t>
            </a:r>
            <a:r>
              <a:rPr lang="tr-TR" sz="1400" b="1" dirty="0"/>
              <a:t> </a:t>
            </a:r>
            <a:r>
              <a:rPr lang="tr-TR" sz="1400" b="1" dirty="0" err="1"/>
              <a:t>Masaüsütü</a:t>
            </a:r>
            <a:r>
              <a:rPr lang="tr-TR" sz="1400" b="1" dirty="0"/>
              <a:t> Sistemler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8685" y="5597722"/>
            <a:ext cx="289692" cy="28969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TextBox 68"/>
          <p:cNvSpPr txBox="1"/>
          <p:nvPr/>
        </p:nvSpPr>
        <p:spPr>
          <a:xfrm>
            <a:off x="319063" y="5619570"/>
            <a:ext cx="328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</a:t>
            </a:r>
            <a:r>
              <a:rPr lang="tr-TR" sz="105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8</a:t>
            </a:r>
            <a:endParaRPr lang="id-ID" sz="105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465582" y="5887414"/>
            <a:ext cx="2882282" cy="0"/>
          </a:xfrm>
          <a:prstGeom prst="line">
            <a:avLst/>
          </a:prstGeom>
          <a:ln w="3175" cmpd="thinThick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1"/>
          <p:cNvSpPr txBox="1"/>
          <p:nvPr/>
        </p:nvSpPr>
        <p:spPr>
          <a:xfrm>
            <a:off x="643285" y="5641503"/>
            <a:ext cx="2547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err="1"/>
              <a:t>Latitude</a:t>
            </a:r>
            <a:r>
              <a:rPr lang="tr-TR" sz="1400" b="1" dirty="0"/>
              <a:t> Taşınabilir Bilgisayarlar</a:t>
            </a:r>
            <a:endParaRPr lang="id-ID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77" b="-24714"/>
          <a:stretch/>
        </p:blipFill>
        <p:spPr>
          <a:xfrm>
            <a:off x="7020272" y="1484912"/>
            <a:ext cx="1152835" cy="1152000"/>
          </a:xfrm>
          <a:prstGeom prst="ellipse">
            <a:avLst/>
          </a:prstGeom>
          <a:solidFill>
            <a:schemeClr val="bg1"/>
          </a:solidFill>
          <a:ln w="88900" cmpd="sng">
            <a:solidFill>
              <a:schemeClr val="bg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03405" y="1067252"/>
            <a:ext cx="2872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Kurumların iş kritik sistemlerini çalıştırdıkları sunucu ve işletim sistemi altyapılarında daha yüksek performans ve süreklilik imkanı sunan DELL ürünleri ile sunduğumuz çözümler</a:t>
            </a:r>
          </a:p>
        </p:txBody>
      </p:sp>
    </p:spTree>
    <p:extLst>
      <p:ext uri="{BB962C8B-B14F-4D97-AF65-F5344CB8AC3E}">
        <p14:creationId xmlns:p14="http://schemas.microsoft.com/office/powerpoint/2010/main" val="6040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520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487F9E"/>
                </a:solidFill>
              </a:rPr>
              <a:t>TOPLU </a:t>
            </a:r>
            <a:r>
              <a:rPr lang="tr-TR" sz="2400" b="1" dirty="0" smtClean="0">
                <a:solidFill>
                  <a:srgbClr val="487F9E"/>
                </a:solidFill>
              </a:rPr>
              <a:t>EPOSTA GÖNDERİM ÇÖZÜMLERİ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836712"/>
            <a:ext cx="65980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Microsoft ürünleri Windows Server, IIS , SQL Server ve .Net ile hazırlanmış çözümlerimiz;</a:t>
            </a:r>
          </a:p>
          <a:p>
            <a:endParaRPr lang="tr-TR" dirty="0" smtClean="0"/>
          </a:p>
          <a:p>
            <a:r>
              <a:rPr lang="tr-TR" b="1" dirty="0" smtClean="0"/>
              <a:t>Kuruma Özel Kritik Gönderim Çözümleri</a:t>
            </a:r>
          </a:p>
          <a:p>
            <a:endParaRPr lang="tr-TR" dirty="0"/>
          </a:p>
          <a:p>
            <a:r>
              <a:rPr lang="tr-TR" dirty="0" smtClean="0"/>
              <a:t>Toplu eposta garantili gönderimi ve SPAM olarak algılanmasının engellenmesi</a:t>
            </a:r>
          </a:p>
          <a:p>
            <a:r>
              <a:rPr lang="tr-TR" dirty="0"/>
              <a:t>İş kritik epostalar ile kişiye yada kuruma özel belge gönderimleri (fatura, dekont v.s)</a:t>
            </a:r>
            <a:endParaRPr lang="tr-TR" dirty="0" smtClean="0"/>
          </a:p>
          <a:p>
            <a:r>
              <a:rPr lang="tr-TR" dirty="0" smtClean="0"/>
              <a:t>Whitelist / Blacklist kayıt işlemleri ve düzenli izleme takip hizmeti</a:t>
            </a:r>
          </a:p>
          <a:p>
            <a:r>
              <a:rPr lang="tr-TR" dirty="0" smtClean="0"/>
              <a:t>SMTP Log analizi ve raporlama</a:t>
            </a:r>
          </a:p>
          <a:p>
            <a:endParaRPr lang="tr-TR" dirty="0" smtClean="0"/>
          </a:p>
          <a:p>
            <a:r>
              <a:rPr lang="tr-TR" b="1" dirty="0" smtClean="0"/>
              <a:t>Kampanya ve Pazarlama Amaçlı Çözümler</a:t>
            </a:r>
          </a:p>
          <a:p>
            <a:endParaRPr lang="tr-TR" dirty="0" smtClean="0"/>
          </a:p>
          <a:p>
            <a:r>
              <a:rPr lang="tr-TR" dirty="0" smtClean="0"/>
              <a:t>Kurum ortamından SPAM riski düşük toplu eposta gönderimi</a:t>
            </a:r>
          </a:p>
          <a:p>
            <a:r>
              <a:rPr lang="tr-TR" dirty="0" smtClean="0"/>
              <a:t>Paylaşımlı ortamdan toplu eposta gönderimi (hosting)</a:t>
            </a:r>
          </a:p>
          <a:p>
            <a:r>
              <a:rPr lang="tr-TR" dirty="0" smtClean="0"/>
              <a:t>Müşteri listesi otomatik düzeltme, ve yükleme</a:t>
            </a:r>
          </a:p>
          <a:p>
            <a:r>
              <a:rPr lang="tr-TR" dirty="0" smtClean="0"/>
              <a:t>Kampanya yönetimi ve izleme</a:t>
            </a:r>
          </a:p>
          <a:p>
            <a:r>
              <a:rPr lang="tr-TR" dirty="0" smtClean="0"/>
              <a:t>Toplu eposta gönderim sonrası kullanıcı (müşteri) davranışı izleme ve raporlama</a:t>
            </a:r>
          </a:p>
          <a:p>
            <a:endParaRPr lang="tr-TR" dirty="0" smtClean="0"/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21" name="Freeform 162"/>
          <p:cNvSpPr>
            <a:spLocks noEditPoints="1"/>
          </p:cNvSpPr>
          <p:nvPr/>
        </p:nvSpPr>
        <p:spPr bwMode="auto">
          <a:xfrm>
            <a:off x="7680729" y="1279764"/>
            <a:ext cx="427590" cy="285060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39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39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6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39" y="45"/>
                  <a:pt x="39" y="45"/>
                  <a:pt x="39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1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cubicBezTo>
                  <a:pt x="120" y="68"/>
                  <a:pt x="120" y="68"/>
                  <a:pt x="120" y="68"/>
                </a:cubicBez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7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39" y="40"/>
                  <a:pt x="39" y="40"/>
                  <a:pt x="39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2" name="Oval 21"/>
          <p:cNvSpPr/>
          <p:nvPr/>
        </p:nvSpPr>
        <p:spPr>
          <a:xfrm rot="16200000">
            <a:off x="7380312" y="4820994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62689" y="5133593"/>
            <a:ext cx="491524" cy="431077"/>
            <a:chOff x="3175" y="-1587"/>
            <a:chExt cx="490538" cy="430212"/>
          </a:xfrm>
          <a:solidFill>
            <a:schemeClr val="bg1"/>
          </a:solidFill>
        </p:grpSpPr>
        <p:sp>
          <p:nvSpPr>
            <p:cNvPr id="25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3941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5659" y="173831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HİZMETLERİMİZ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1180744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1124"/>
          <a:stretch/>
        </p:blipFill>
        <p:spPr>
          <a:xfrm>
            <a:off x="179512" y="1181159"/>
            <a:ext cx="2115635" cy="1245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9512" y="2439008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" name="TextBox 32"/>
          <p:cNvSpPr txBox="1"/>
          <p:nvPr/>
        </p:nvSpPr>
        <p:spPr>
          <a:xfrm>
            <a:off x="530437" y="2511602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SİSTEM</a:t>
            </a:r>
          </a:p>
          <a:p>
            <a:pPr algn="ctr"/>
            <a:r>
              <a:rPr lang="tr-TR" sz="1400" dirty="0" smtClean="0"/>
              <a:t>ENTEGRASYONU</a:t>
            </a:r>
            <a:endParaRPr lang="id-ID" sz="1400" dirty="0">
              <a:solidFill>
                <a:srgbClr val="358FCB"/>
              </a:solidFill>
              <a:latin typeface="PT Sans" panose="020B0503020203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71010" y="3068960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89456" y="1192109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9734" b="24695"/>
          <a:stretch/>
        </p:blipFill>
        <p:spPr>
          <a:xfrm>
            <a:off x="2389456" y="1192107"/>
            <a:ext cx="2116800" cy="1245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389456" y="2450373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4" name="TextBox 53"/>
          <p:cNvSpPr txBox="1"/>
          <p:nvPr/>
        </p:nvSpPr>
        <p:spPr>
          <a:xfrm>
            <a:off x="2832200" y="2511602"/>
            <a:ext cx="120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VERİ MERKEZİ</a:t>
            </a:r>
          </a:p>
          <a:p>
            <a:r>
              <a:rPr lang="tr-TR" dirty="0" smtClean="0"/>
              <a:t>HİZMETLERİ</a:t>
            </a:r>
            <a:endParaRPr lang="id-ID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280954" y="3080325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99401" y="1192108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r="5258" b="33737"/>
          <a:stretch/>
        </p:blipFill>
        <p:spPr>
          <a:xfrm>
            <a:off x="4599401" y="1192107"/>
            <a:ext cx="2116800" cy="12456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599401" y="2450372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TextBox 58"/>
          <p:cNvSpPr txBox="1"/>
          <p:nvPr/>
        </p:nvSpPr>
        <p:spPr>
          <a:xfrm>
            <a:off x="4783322" y="2511602"/>
            <a:ext cx="1724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NETWORK ve</a:t>
            </a:r>
          </a:p>
          <a:p>
            <a:r>
              <a:rPr lang="tr-TR" dirty="0" smtClean="0"/>
              <a:t>YAPISAL KABLOLAMA</a:t>
            </a:r>
            <a:endParaRPr lang="id-ID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5490899" y="3080324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817803" y="1180744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2914" b="31418"/>
          <a:stretch/>
        </p:blipFill>
        <p:spPr>
          <a:xfrm>
            <a:off x="6817803" y="1180744"/>
            <a:ext cx="2116800" cy="12456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17803" y="2439008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4" name="TextBox 63"/>
          <p:cNvSpPr txBox="1"/>
          <p:nvPr/>
        </p:nvSpPr>
        <p:spPr>
          <a:xfrm>
            <a:off x="7108646" y="2511602"/>
            <a:ext cx="1510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TEKNOLOJİ BAKIM</a:t>
            </a:r>
          </a:p>
          <a:p>
            <a:r>
              <a:rPr lang="tr-TR" dirty="0" smtClean="0"/>
              <a:t>ve DESTEK</a:t>
            </a:r>
            <a:endParaRPr lang="id-ID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7709301" y="3068960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276836" y="3489643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9405" b="32602"/>
          <a:stretch/>
        </p:blipFill>
        <p:spPr>
          <a:xfrm>
            <a:off x="1276836" y="3495599"/>
            <a:ext cx="2116800" cy="12456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276836" y="4747907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TextBox 68"/>
          <p:cNvSpPr txBox="1"/>
          <p:nvPr/>
        </p:nvSpPr>
        <p:spPr>
          <a:xfrm>
            <a:off x="1799440" y="4820501"/>
            <a:ext cx="104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DIŞ KAYNAK</a:t>
            </a:r>
          </a:p>
          <a:p>
            <a:r>
              <a:rPr lang="tr-TR" dirty="0" smtClean="0"/>
              <a:t>KULLANIMI</a:t>
            </a:r>
            <a:endParaRPr lang="id-ID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168334" y="5377859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486780" y="3501008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r="1933" b="37381"/>
          <a:stretch/>
        </p:blipFill>
        <p:spPr>
          <a:xfrm>
            <a:off x="3486780" y="3501007"/>
            <a:ext cx="2116800" cy="12456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486780" y="4759272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4" name="TextBox 73"/>
          <p:cNvSpPr txBox="1"/>
          <p:nvPr/>
        </p:nvSpPr>
        <p:spPr>
          <a:xfrm>
            <a:off x="3776469" y="4831866"/>
            <a:ext cx="151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GÜVENLİK</a:t>
            </a:r>
          </a:p>
          <a:p>
            <a:r>
              <a:rPr lang="tr-TR" dirty="0" smtClean="0"/>
              <a:t>TARAMA TESTLERİ</a:t>
            </a:r>
            <a:endParaRPr lang="id-ID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378278" y="5389224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696725" y="3501007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34617" r="12961" b="6248"/>
          <a:stretch/>
        </p:blipFill>
        <p:spPr>
          <a:xfrm>
            <a:off x="5696725" y="3501007"/>
            <a:ext cx="2116800" cy="124560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5696725" y="4759271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9" name="TextBox 78"/>
          <p:cNvSpPr txBox="1"/>
          <p:nvPr/>
        </p:nvSpPr>
        <p:spPr>
          <a:xfrm>
            <a:off x="5931624" y="4831865"/>
            <a:ext cx="1622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PROJE YÖNETİMİ ve</a:t>
            </a:r>
          </a:p>
          <a:p>
            <a:r>
              <a:rPr lang="tr-TR" dirty="0" smtClean="0"/>
              <a:t>DANIŞMANLIK</a:t>
            </a:r>
            <a:endParaRPr lang="id-ID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588223" y="5389223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6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2" grpId="0" animBg="1"/>
      <p:bldP spid="33" grpId="0"/>
      <p:bldP spid="51" grpId="0" animBg="1"/>
      <p:bldP spid="53" grpId="0" animBg="1"/>
      <p:bldP spid="54" grpId="0"/>
      <p:bldP spid="56" grpId="0" animBg="1"/>
      <p:bldP spid="58" grpId="0" animBg="1"/>
      <p:bldP spid="59" grpId="0"/>
      <p:bldP spid="61" grpId="0" animBg="1"/>
      <p:bldP spid="63" grpId="0" animBg="1"/>
      <p:bldP spid="64" grpId="0"/>
      <p:bldP spid="66" grpId="0" animBg="1"/>
      <p:bldP spid="68" grpId="0" animBg="1"/>
      <p:bldP spid="69" grpId="0"/>
      <p:bldP spid="71" grpId="0" animBg="1"/>
      <p:bldP spid="73" grpId="0" animBg="1"/>
      <p:bldP spid="74" grpId="0"/>
      <p:bldP spid="76" grpId="0" animBg="1"/>
      <p:bldP spid="78" grpId="0" animBg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SİSTEM ENTEGRASYON HİZMETLERİ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78569" y="1119576"/>
            <a:ext cx="631910" cy="613597"/>
            <a:chOff x="4731358" y="948241"/>
            <a:chExt cx="3409950" cy="3311128"/>
          </a:xfrm>
          <a:solidFill>
            <a:schemeClr val="bg1"/>
          </a:solidFill>
        </p:grpSpPr>
        <p:sp>
          <p:nvSpPr>
            <p:cNvPr id="21" name="Freeform 239"/>
            <p:cNvSpPr>
              <a:spLocks noEditPoints="1"/>
            </p:cNvSpPr>
            <p:nvPr/>
          </p:nvSpPr>
          <p:spPr bwMode="auto">
            <a:xfrm>
              <a:off x="6141058" y="2259119"/>
              <a:ext cx="2000250" cy="200025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240"/>
            <p:cNvSpPr>
              <a:spLocks noEditPoints="1"/>
            </p:cNvSpPr>
            <p:nvPr/>
          </p:nvSpPr>
          <p:spPr bwMode="auto">
            <a:xfrm>
              <a:off x="4731358" y="1519741"/>
              <a:ext cx="1739504" cy="1739503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241"/>
            <p:cNvSpPr>
              <a:spLocks noEditPoints="1"/>
            </p:cNvSpPr>
            <p:nvPr/>
          </p:nvSpPr>
          <p:spPr bwMode="auto">
            <a:xfrm>
              <a:off x="6179158" y="948241"/>
              <a:ext cx="1262063" cy="1262063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245"/>
            <p:cNvSpPr>
              <a:spLocks/>
            </p:cNvSpPr>
            <p:nvPr/>
          </p:nvSpPr>
          <p:spPr bwMode="auto">
            <a:xfrm>
              <a:off x="7522183" y="1941222"/>
              <a:ext cx="190500" cy="178594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246"/>
            <p:cNvSpPr>
              <a:spLocks noEditPoints="1"/>
            </p:cNvSpPr>
            <p:nvPr/>
          </p:nvSpPr>
          <p:spPr bwMode="auto">
            <a:xfrm>
              <a:off x="7270962" y="1681666"/>
              <a:ext cx="697706" cy="697706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47"/>
            <p:cNvSpPr>
              <a:spLocks noEditPoints="1"/>
            </p:cNvSpPr>
            <p:nvPr/>
          </p:nvSpPr>
          <p:spPr bwMode="auto">
            <a:xfrm>
              <a:off x="5364770" y="2154344"/>
              <a:ext cx="472679" cy="471488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248"/>
            <p:cNvSpPr>
              <a:spLocks noEditPoints="1"/>
            </p:cNvSpPr>
            <p:nvPr/>
          </p:nvSpPr>
          <p:spPr bwMode="auto">
            <a:xfrm>
              <a:off x="6880437" y="2987782"/>
              <a:ext cx="541735" cy="544115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49"/>
            <p:cNvSpPr>
              <a:spLocks noEditPoints="1"/>
            </p:cNvSpPr>
            <p:nvPr/>
          </p:nvSpPr>
          <p:spPr bwMode="auto">
            <a:xfrm>
              <a:off x="6639930" y="1410203"/>
              <a:ext cx="342900" cy="3429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3988" y="1052736"/>
            <a:ext cx="6814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Birden fazla bileşenden oluşan kompleks ağ ve sistem çözümlerinin bir arada düzgün çalışmasını sağlayan entegrasyon hizmetleri;</a:t>
            </a:r>
          </a:p>
          <a:p>
            <a:endParaRPr lang="tr-TR" dirty="0"/>
          </a:p>
          <a:p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Eposta ve Bütünleşik Mesajlaşma Sistemi Kurulumları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Etkialanı (Domain) Yapılandırma ve Geçiş Hizmetleri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Sunucu, Veridepolama, SAN ve Yedekleme Sistemleri Entegrasyonu ve Yapılandırma Hizmeti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Ağ yönetimi çözümleri entegrasyonu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Güvenlik çözümleri kurulum ve yapılandırma hizmeti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Veritabanı kümeleme ve süreklikil çözümleri entegrasyonu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Felaket senaryolarına uygun çözüm entegrasyonu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Kablolu/Kablosuz ağ kurulum ve konfigürasyonları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Loglama ve uyumluluk (compliancy) çözümleri entegrasyonu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Monitoring (Sistem izleme) çözümleri kurulum ve entegrasyonu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4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58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VERİ MERKEZİ HİZMETLERİ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4" name="Freeform 106"/>
          <p:cNvSpPr>
            <a:spLocks noEditPoints="1"/>
          </p:cNvSpPr>
          <p:nvPr/>
        </p:nvSpPr>
        <p:spPr bwMode="auto">
          <a:xfrm>
            <a:off x="7669241" y="1197013"/>
            <a:ext cx="450565" cy="450562"/>
          </a:xfrm>
          <a:custGeom>
            <a:avLst/>
            <a:gdLst>
              <a:gd name="T0" fmla="*/ 0 w 131"/>
              <a:gd name="T1" fmla="*/ 131 h 131"/>
              <a:gd name="T2" fmla="*/ 65 w 131"/>
              <a:gd name="T3" fmla="*/ 131 h 131"/>
              <a:gd name="T4" fmla="*/ 65 w 131"/>
              <a:gd name="T5" fmla="*/ 0 h 131"/>
              <a:gd name="T6" fmla="*/ 0 w 131"/>
              <a:gd name="T7" fmla="*/ 0 h 131"/>
              <a:gd name="T8" fmla="*/ 0 w 131"/>
              <a:gd name="T9" fmla="*/ 131 h 131"/>
              <a:gd name="T10" fmla="*/ 41 w 131"/>
              <a:gd name="T11" fmla="*/ 17 h 131"/>
              <a:gd name="T12" fmla="*/ 57 w 131"/>
              <a:gd name="T13" fmla="*/ 17 h 131"/>
              <a:gd name="T14" fmla="*/ 57 w 131"/>
              <a:gd name="T15" fmla="*/ 33 h 131"/>
              <a:gd name="T16" fmla="*/ 41 w 131"/>
              <a:gd name="T17" fmla="*/ 33 h 131"/>
              <a:gd name="T18" fmla="*/ 41 w 131"/>
              <a:gd name="T19" fmla="*/ 17 h 131"/>
              <a:gd name="T20" fmla="*/ 41 w 131"/>
              <a:gd name="T21" fmla="*/ 49 h 131"/>
              <a:gd name="T22" fmla="*/ 57 w 131"/>
              <a:gd name="T23" fmla="*/ 49 h 131"/>
              <a:gd name="T24" fmla="*/ 57 w 131"/>
              <a:gd name="T25" fmla="*/ 66 h 131"/>
              <a:gd name="T26" fmla="*/ 41 w 131"/>
              <a:gd name="T27" fmla="*/ 66 h 131"/>
              <a:gd name="T28" fmla="*/ 41 w 131"/>
              <a:gd name="T29" fmla="*/ 49 h 131"/>
              <a:gd name="T30" fmla="*/ 41 w 131"/>
              <a:gd name="T31" fmla="*/ 82 h 131"/>
              <a:gd name="T32" fmla="*/ 57 w 131"/>
              <a:gd name="T33" fmla="*/ 82 h 131"/>
              <a:gd name="T34" fmla="*/ 57 w 131"/>
              <a:gd name="T35" fmla="*/ 98 h 131"/>
              <a:gd name="T36" fmla="*/ 41 w 131"/>
              <a:gd name="T37" fmla="*/ 98 h 131"/>
              <a:gd name="T38" fmla="*/ 41 w 131"/>
              <a:gd name="T39" fmla="*/ 82 h 131"/>
              <a:gd name="T40" fmla="*/ 8 w 131"/>
              <a:gd name="T41" fmla="*/ 17 h 131"/>
              <a:gd name="T42" fmla="*/ 24 w 131"/>
              <a:gd name="T43" fmla="*/ 17 h 131"/>
              <a:gd name="T44" fmla="*/ 24 w 131"/>
              <a:gd name="T45" fmla="*/ 33 h 131"/>
              <a:gd name="T46" fmla="*/ 8 w 131"/>
              <a:gd name="T47" fmla="*/ 33 h 131"/>
              <a:gd name="T48" fmla="*/ 8 w 131"/>
              <a:gd name="T49" fmla="*/ 17 h 131"/>
              <a:gd name="T50" fmla="*/ 8 w 131"/>
              <a:gd name="T51" fmla="*/ 49 h 131"/>
              <a:gd name="T52" fmla="*/ 24 w 131"/>
              <a:gd name="T53" fmla="*/ 49 h 131"/>
              <a:gd name="T54" fmla="*/ 24 w 131"/>
              <a:gd name="T55" fmla="*/ 66 h 131"/>
              <a:gd name="T56" fmla="*/ 8 w 131"/>
              <a:gd name="T57" fmla="*/ 66 h 131"/>
              <a:gd name="T58" fmla="*/ 8 w 131"/>
              <a:gd name="T59" fmla="*/ 49 h 131"/>
              <a:gd name="T60" fmla="*/ 8 w 131"/>
              <a:gd name="T61" fmla="*/ 82 h 131"/>
              <a:gd name="T62" fmla="*/ 24 w 131"/>
              <a:gd name="T63" fmla="*/ 82 h 131"/>
              <a:gd name="T64" fmla="*/ 24 w 131"/>
              <a:gd name="T65" fmla="*/ 98 h 131"/>
              <a:gd name="T66" fmla="*/ 8 w 131"/>
              <a:gd name="T67" fmla="*/ 98 h 131"/>
              <a:gd name="T68" fmla="*/ 8 w 131"/>
              <a:gd name="T69" fmla="*/ 82 h 131"/>
              <a:gd name="T70" fmla="*/ 73 w 131"/>
              <a:gd name="T71" fmla="*/ 41 h 131"/>
              <a:gd name="T72" fmla="*/ 131 w 131"/>
              <a:gd name="T73" fmla="*/ 41 h 131"/>
              <a:gd name="T74" fmla="*/ 131 w 131"/>
              <a:gd name="T75" fmla="*/ 49 h 131"/>
              <a:gd name="T76" fmla="*/ 73 w 131"/>
              <a:gd name="T77" fmla="*/ 49 h 131"/>
              <a:gd name="T78" fmla="*/ 73 w 131"/>
              <a:gd name="T79" fmla="*/ 41 h 131"/>
              <a:gd name="T80" fmla="*/ 73 w 131"/>
              <a:gd name="T81" fmla="*/ 131 h 131"/>
              <a:gd name="T82" fmla="*/ 90 w 131"/>
              <a:gd name="T83" fmla="*/ 131 h 131"/>
              <a:gd name="T84" fmla="*/ 90 w 131"/>
              <a:gd name="T85" fmla="*/ 98 h 131"/>
              <a:gd name="T86" fmla="*/ 114 w 131"/>
              <a:gd name="T87" fmla="*/ 98 h 131"/>
              <a:gd name="T88" fmla="*/ 114 w 131"/>
              <a:gd name="T89" fmla="*/ 131 h 131"/>
              <a:gd name="T90" fmla="*/ 131 w 131"/>
              <a:gd name="T91" fmla="*/ 131 h 131"/>
              <a:gd name="T92" fmla="*/ 131 w 131"/>
              <a:gd name="T93" fmla="*/ 57 h 131"/>
              <a:gd name="T94" fmla="*/ 73 w 131"/>
              <a:gd name="T95" fmla="*/ 57 h 131"/>
              <a:gd name="T96" fmla="*/ 73 w 131"/>
              <a:gd name="T9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31">
                <a:moveTo>
                  <a:pt x="0" y="131"/>
                </a:moveTo>
                <a:lnTo>
                  <a:pt x="65" y="131"/>
                </a:lnTo>
                <a:lnTo>
                  <a:pt x="65" y="0"/>
                </a:lnTo>
                <a:lnTo>
                  <a:pt x="0" y="0"/>
                </a:lnTo>
                <a:lnTo>
                  <a:pt x="0" y="131"/>
                </a:lnTo>
                <a:close/>
                <a:moveTo>
                  <a:pt x="41" y="17"/>
                </a:moveTo>
                <a:lnTo>
                  <a:pt x="57" y="17"/>
                </a:lnTo>
                <a:lnTo>
                  <a:pt x="57" y="33"/>
                </a:lnTo>
                <a:lnTo>
                  <a:pt x="41" y="33"/>
                </a:lnTo>
                <a:lnTo>
                  <a:pt x="41" y="17"/>
                </a:lnTo>
                <a:close/>
                <a:moveTo>
                  <a:pt x="41" y="49"/>
                </a:moveTo>
                <a:lnTo>
                  <a:pt x="57" y="49"/>
                </a:lnTo>
                <a:lnTo>
                  <a:pt x="57" y="66"/>
                </a:lnTo>
                <a:lnTo>
                  <a:pt x="41" y="66"/>
                </a:lnTo>
                <a:lnTo>
                  <a:pt x="41" y="49"/>
                </a:lnTo>
                <a:close/>
                <a:moveTo>
                  <a:pt x="41" y="82"/>
                </a:moveTo>
                <a:lnTo>
                  <a:pt x="57" y="82"/>
                </a:lnTo>
                <a:lnTo>
                  <a:pt x="57" y="98"/>
                </a:lnTo>
                <a:lnTo>
                  <a:pt x="41" y="98"/>
                </a:lnTo>
                <a:lnTo>
                  <a:pt x="41" y="82"/>
                </a:lnTo>
                <a:close/>
                <a:moveTo>
                  <a:pt x="8" y="17"/>
                </a:moveTo>
                <a:lnTo>
                  <a:pt x="24" y="17"/>
                </a:lnTo>
                <a:lnTo>
                  <a:pt x="24" y="33"/>
                </a:lnTo>
                <a:lnTo>
                  <a:pt x="8" y="33"/>
                </a:lnTo>
                <a:lnTo>
                  <a:pt x="8" y="17"/>
                </a:lnTo>
                <a:close/>
                <a:moveTo>
                  <a:pt x="8" y="49"/>
                </a:moveTo>
                <a:lnTo>
                  <a:pt x="24" y="49"/>
                </a:lnTo>
                <a:lnTo>
                  <a:pt x="24" y="66"/>
                </a:lnTo>
                <a:lnTo>
                  <a:pt x="8" y="66"/>
                </a:lnTo>
                <a:lnTo>
                  <a:pt x="8" y="49"/>
                </a:lnTo>
                <a:close/>
                <a:moveTo>
                  <a:pt x="8" y="82"/>
                </a:moveTo>
                <a:lnTo>
                  <a:pt x="24" y="82"/>
                </a:lnTo>
                <a:lnTo>
                  <a:pt x="24" y="98"/>
                </a:lnTo>
                <a:lnTo>
                  <a:pt x="8" y="98"/>
                </a:lnTo>
                <a:lnTo>
                  <a:pt x="8" y="82"/>
                </a:lnTo>
                <a:close/>
                <a:moveTo>
                  <a:pt x="73" y="41"/>
                </a:moveTo>
                <a:lnTo>
                  <a:pt x="131" y="41"/>
                </a:lnTo>
                <a:lnTo>
                  <a:pt x="131" y="49"/>
                </a:lnTo>
                <a:lnTo>
                  <a:pt x="73" y="49"/>
                </a:lnTo>
                <a:lnTo>
                  <a:pt x="73" y="41"/>
                </a:lnTo>
                <a:close/>
                <a:moveTo>
                  <a:pt x="73" y="131"/>
                </a:moveTo>
                <a:lnTo>
                  <a:pt x="90" y="131"/>
                </a:lnTo>
                <a:lnTo>
                  <a:pt x="90" y="98"/>
                </a:lnTo>
                <a:lnTo>
                  <a:pt x="114" y="98"/>
                </a:lnTo>
                <a:lnTo>
                  <a:pt x="114" y="131"/>
                </a:lnTo>
                <a:lnTo>
                  <a:pt x="131" y="131"/>
                </a:lnTo>
                <a:lnTo>
                  <a:pt x="131" y="57"/>
                </a:lnTo>
                <a:lnTo>
                  <a:pt x="73" y="57"/>
                </a:lnTo>
                <a:lnTo>
                  <a:pt x="73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6" name="TextBox 75"/>
          <p:cNvSpPr txBox="1"/>
          <p:nvPr/>
        </p:nvSpPr>
        <p:spPr>
          <a:xfrm>
            <a:off x="453988" y="1052736"/>
            <a:ext cx="6566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Bilgi Teknolojileri altyapısına büyük yatırımlar </a:t>
            </a:r>
            <a:r>
              <a:rPr lang="tr-TR" dirty="0" smtClean="0"/>
              <a:t>yapmadan, </a:t>
            </a:r>
            <a:r>
              <a:rPr lang="tr-TR" dirty="0"/>
              <a:t>en güncel teknolojileri kullanmanın kolay yolu Veri Merkezi hizmetlerini değerlendirin. Barındırma, Sunucu Kiralama, Uygulama Servis Sağlama (SAAS) ve daha birçok hizmet sayesinde, ihtiyacınız olan teknolojiyi </a:t>
            </a:r>
            <a:r>
              <a:rPr lang="tr-TR" dirty="0" err="1"/>
              <a:t>Siztek</a:t>
            </a:r>
            <a:r>
              <a:rPr lang="tr-TR" dirty="0"/>
              <a:t> size hizmet olarak sağlayacaktır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7" name="Freeform 69"/>
          <p:cNvSpPr>
            <a:spLocks/>
          </p:cNvSpPr>
          <p:nvPr/>
        </p:nvSpPr>
        <p:spPr bwMode="auto">
          <a:xfrm rot="5400000">
            <a:off x="2882503" y="4513980"/>
            <a:ext cx="1110854" cy="423863"/>
          </a:xfrm>
          <a:custGeom>
            <a:avLst/>
            <a:gdLst>
              <a:gd name="T0" fmla="*/ 465 w 933"/>
              <a:gd name="T1" fmla="*/ 356 h 356"/>
              <a:gd name="T2" fmla="*/ 0 w 933"/>
              <a:gd name="T3" fmla="*/ 178 h 356"/>
              <a:gd name="T4" fmla="*/ 465 w 933"/>
              <a:gd name="T5" fmla="*/ 0 h 356"/>
              <a:gd name="T6" fmla="*/ 933 w 933"/>
              <a:gd name="T7" fmla="*/ 178 h 356"/>
              <a:gd name="T8" fmla="*/ 465 w 933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rgbClr val="25648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8" name="Freeform 70"/>
          <p:cNvSpPr>
            <a:spLocks/>
          </p:cNvSpPr>
          <p:nvPr/>
        </p:nvSpPr>
        <p:spPr bwMode="auto">
          <a:xfrm rot="5400000">
            <a:off x="2777729" y="4063923"/>
            <a:ext cx="553641" cy="766763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358F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9" name="Freeform 71"/>
          <p:cNvSpPr>
            <a:spLocks/>
          </p:cNvSpPr>
          <p:nvPr/>
        </p:nvSpPr>
        <p:spPr bwMode="auto">
          <a:xfrm rot="5400000">
            <a:off x="2775943" y="4619350"/>
            <a:ext cx="557213" cy="766763"/>
          </a:xfrm>
          <a:custGeom>
            <a:avLst/>
            <a:gdLst>
              <a:gd name="T0" fmla="*/ 0 w 468"/>
              <a:gd name="T1" fmla="*/ 178 h 644"/>
              <a:gd name="T2" fmla="*/ 468 w 468"/>
              <a:gd name="T3" fmla="*/ 0 h 644"/>
              <a:gd name="T4" fmla="*/ 468 w 468"/>
              <a:gd name="T5" fmla="*/ 364 h 644"/>
              <a:gd name="T6" fmla="*/ 0 w 468"/>
              <a:gd name="T7" fmla="*/ 644 h 644"/>
              <a:gd name="T8" fmla="*/ 0 w 468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rgbClr val="3082B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0" name="Freeform 72"/>
          <p:cNvSpPr>
            <a:spLocks/>
          </p:cNvSpPr>
          <p:nvPr/>
        </p:nvSpPr>
        <p:spPr bwMode="auto">
          <a:xfrm rot="5400000">
            <a:off x="3261718" y="4591966"/>
            <a:ext cx="1778794" cy="2667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1" name="Freeform 73"/>
          <p:cNvSpPr>
            <a:spLocks/>
          </p:cNvSpPr>
          <p:nvPr/>
        </p:nvSpPr>
        <p:spPr bwMode="auto">
          <a:xfrm rot="5400000">
            <a:off x="3339109" y="3912120"/>
            <a:ext cx="888206" cy="735806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2" name="Freeform 74"/>
          <p:cNvSpPr>
            <a:spLocks/>
          </p:cNvSpPr>
          <p:nvPr/>
        </p:nvSpPr>
        <p:spPr bwMode="auto">
          <a:xfrm rot="5400000">
            <a:off x="3337918" y="4801516"/>
            <a:ext cx="890588" cy="735806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3" name="Freeform 75"/>
          <p:cNvSpPr>
            <a:spLocks/>
          </p:cNvSpPr>
          <p:nvPr/>
        </p:nvSpPr>
        <p:spPr bwMode="auto">
          <a:xfrm rot="5400000">
            <a:off x="5150048" y="4514575"/>
            <a:ext cx="1110854" cy="422672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4" name="Freeform 76"/>
          <p:cNvSpPr>
            <a:spLocks/>
          </p:cNvSpPr>
          <p:nvPr/>
        </p:nvSpPr>
        <p:spPr bwMode="auto">
          <a:xfrm rot="5400000">
            <a:off x="5812632" y="4063923"/>
            <a:ext cx="553641" cy="766763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5" name="Freeform 77"/>
          <p:cNvSpPr>
            <a:spLocks/>
          </p:cNvSpPr>
          <p:nvPr/>
        </p:nvSpPr>
        <p:spPr bwMode="auto">
          <a:xfrm rot="5400000">
            <a:off x="5810846" y="4619350"/>
            <a:ext cx="557213" cy="766763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6" name="Freeform 78"/>
          <p:cNvSpPr>
            <a:spLocks/>
          </p:cNvSpPr>
          <p:nvPr/>
        </p:nvSpPr>
        <p:spPr bwMode="auto">
          <a:xfrm rot="5400000">
            <a:off x="4102299" y="4591966"/>
            <a:ext cx="1778794" cy="2667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7" name="Freeform 79"/>
          <p:cNvSpPr>
            <a:spLocks/>
          </p:cNvSpPr>
          <p:nvPr/>
        </p:nvSpPr>
        <p:spPr bwMode="auto">
          <a:xfrm rot="5400000">
            <a:off x="4916092" y="3912714"/>
            <a:ext cx="888206" cy="73461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8" name="Freeform 80"/>
          <p:cNvSpPr>
            <a:spLocks/>
          </p:cNvSpPr>
          <p:nvPr/>
        </p:nvSpPr>
        <p:spPr bwMode="auto">
          <a:xfrm rot="5400000">
            <a:off x="4914901" y="4802111"/>
            <a:ext cx="890588" cy="734616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9" name="Freeform 81"/>
          <p:cNvSpPr>
            <a:spLocks/>
          </p:cNvSpPr>
          <p:nvPr/>
        </p:nvSpPr>
        <p:spPr bwMode="auto">
          <a:xfrm rot="5400000">
            <a:off x="3955852" y="3731143"/>
            <a:ext cx="1222772" cy="763191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082B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Freeform 82"/>
          <p:cNvSpPr>
            <a:spLocks/>
          </p:cNvSpPr>
          <p:nvPr/>
        </p:nvSpPr>
        <p:spPr bwMode="auto">
          <a:xfrm rot="5400000">
            <a:off x="3954661" y="4955107"/>
            <a:ext cx="1225154" cy="763191"/>
          </a:xfrm>
          <a:custGeom>
            <a:avLst/>
            <a:gdLst>
              <a:gd name="T0" fmla="*/ 0 w 1029"/>
              <a:gd name="T1" fmla="*/ 641 h 641"/>
              <a:gd name="T2" fmla="*/ 1029 w 1029"/>
              <a:gd name="T3" fmla="*/ 532 h 641"/>
              <a:gd name="T4" fmla="*/ 1029 w 1029"/>
              <a:gd name="T5" fmla="*/ 111 h 641"/>
              <a:gd name="T6" fmla="*/ 0 w 1029"/>
              <a:gd name="T7" fmla="*/ 0 h 641"/>
              <a:gd name="T8" fmla="*/ 0 w 1029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rgbClr val="25648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1" name="Freeform 83"/>
          <p:cNvSpPr>
            <a:spLocks/>
          </p:cNvSpPr>
          <p:nvPr/>
        </p:nvSpPr>
        <p:spPr bwMode="auto">
          <a:xfrm rot="5400000">
            <a:off x="6189465" y="4446709"/>
            <a:ext cx="9525" cy="557213"/>
          </a:xfrm>
          <a:custGeom>
            <a:avLst/>
            <a:gdLst>
              <a:gd name="T0" fmla="*/ 8 w 8"/>
              <a:gd name="T1" fmla="*/ 468 h 468"/>
              <a:gd name="T2" fmla="*/ 0 w 8"/>
              <a:gd name="T3" fmla="*/ 468 h 468"/>
              <a:gd name="T4" fmla="*/ 0 w 8"/>
              <a:gd name="T5" fmla="*/ 2 h 468"/>
              <a:gd name="T6" fmla="*/ 3 w 8"/>
              <a:gd name="T7" fmla="*/ 0 h 468"/>
              <a:gd name="T8" fmla="*/ 8 w 8"/>
              <a:gd name="T9" fmla="*/ 2 h 468"/>
              <a:gd name="T10" fmla="*/ 8 w 8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2" name="Freeform 84"/>
          <p:cNvSpPr>
            <a:spLocks/>
          </p:cNvSpPr>
          <p:nvPr/>
        </p:nvSpPr>
        <p:spPr bwMode="auto">
          <a:xfrm rot="5400000">
            <a:off x="5421512" y="4424088"/>
            <a:ext cx="9525" cy="602456"/>
          </a:xfrm>
          <a:custGeom>
            <a:avLst/>
            <a:gdLst>
              <a:gd name="T0" fmla="*/ 8 w 8"/>
              <a:gd name="T1" fmla="*/ 506 h 506"/>
              <a:gd name="T2" fmla="*/ 0 w 8"/>
              <a:gd name="T3" fmla="*/ 506 h 506"/>
              <a:gd name="T4" fmla="*/ 0 w 8"/>
              <a:gd name="T5" fmla="*/ 1 h 506"/>
              <a:gd name="T6" fmla="*/ 3 w 8"/>
              <a:gd name="T7" fmla="*/ 0 h 506"/>
              <a:gd name="T8" fmla="*/ 8 w 8"/>
              <a:gd name="T9" fmla="*/ 1 h 506"/>
              <a:gd name="T10" fmla="*/ 8 w 8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3" name="Freeform 85"/>
          <p:cNvSpPr>
            <a:spLocks/>
          </p:cNvSpPr>
          <p:nvPr/>
        </p:nvSpPr>
        <p:spPr bwMode="auto">
          <a:xfrm rot="5400000">
            <a:off x="2945012" y="4446709"/>
            <a:ext cx="9525" cy="557213"/>
          </a:xfrm>
          <a:custGeom>
            <a:avLst/>
            <a:gdLst>
              <a:gd name="T0" fmla="*/ 8 w 8"/>
              <a:gd name="T1" fmla="*/ 0 h 468"/>
              <a:gd name="T2" fmla="*/ 0 w 8"/>
              <a:gd name="T3" fmla="*/ 0 h 468"/>
              <a:gd name="T4" fmla="*/ 0 w 8"/>
              <a:gd name="T5" fmla="*/ 467 h 468"/>
              <a:gd name="T6" fmla="*/ 3 w 8"/>
              <a:gd name="T7" fmla="*/ 468 h 468"/>
              <a:gd name="T8" fmla="*/ 8 w 8"/>
              <a:gd name="T9" fmla="*/ 467 h 468"/>
              <a:gd name="T10" fmla="*/ 8 w 8"/>
              <a:gd name="T11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4" name="Freeform 86"/>
          <p:cNvSpPr>
            <a:spLocks/>
          </p:cNvSpPr>
          <p:nvPr/>
        </p:nvSpPr>
        <p:spPr bwMode="auto">
          <a:xfrm rot="5400000">
            <a:off x="3711774" y="4424088"/>
            <a:ext cx="9525" cy="602456"/>
          </a:xfrm>
          <a:custGeom>
            <a:avLst/>
            <a:gdLst>
              <a:gd name="T0" fmla="*/ 8 w 8"/>
              <a:gd name="T1" fmla="*/ 0 h 506"/>
              <a:gd name="T2" fmla="*/ 0 w 8"/>
              <a:gd name="T3" fmla="*/ 0 h 506"/>
              <a:gd name="T4" fmla="*/ 0 w 8"/>
              <a:gd name="T5" fmla="*/ 504 h 506"/>
              <a:gd name="T6" fmla="*/ 3 w 8"/>
              <a:gd name="T7" fmla="*/ 506 h 506"/>
              <a:gd name="T8" fmla="*/ 8 w 8"/>
              <a:gd name="T9" fmla="*/ 504 h 506"/>
              <a:gd name="T10" fmla="*/ 8 w 8"/>
              <a:gd name="T11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5" name="Freeform 87"/>
          <p:cNvSpPr>
            <a:spLocks/>
          </p:cNvSpPr>
          <p:nvPr/>
        </p:nvSpPr>
        <p:spPr bwMode="auto">
          <a:xfrm rot="5400000">
            <a:off x="4562476" y="4343720"/>
            <a:ext cx="9525" cy="763191"/>
          </a:xfrm>
          <a:custGeom>
            <a:avLst/>
            <a:gdLst>
              <a:gd name="T0" fmla="*/ 8 w 8"/>
              <a:gd name="T1" fmla="*/ 640 h 641"/>
              <a:gd name="T2" fmla="*/ 3 w 8"/>
              <a:gd name="T3" fmla="*/ 641 h 641"/>
              <a:gd name="T4" fmla="*/ 0 w 8"/>
              <a:gd name="T5" fmla="*/ 640 h 641"/>
              <a:gd name="T6" fmla="*/ 0 w 8"/>
              <a:gd name="T7" fmla="*/ 0 h 641"/>
              <a:gd name="T8" fmla="*/ 3 w 8"/>
              <a:gd name="T9" fmla="*/ 0 h 641"/>
              <a:gd name="T10" fmla="*/ 8 w 8"/>
              <a:gd name="T11" fmla="*/ 0 h 641"/>
              <a:gd name="T12" fmla="*/ 8 w 8"/>
              <a:gd name="T13" fmla="*/ 64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 rot="5400000">
            <a:off x="5747743" y="4556247"/>
            <a:ext cx="1110854" cy="339329"/>
          </a:xfrm>
          <a:custGeom>
            <a:avLst/>
            <a:gdLst>
              <a:gd name="T0" fmla="*/ 465 w 933"/>
              <a:gd name="T1" fmla="*/ 0 h 285"/>
              <a:gd name="T2" fmla="*/ 0 w 933"/>
              <a:gd name="T3" fmla="*/ 280 h 285"/>
              <a:gd name="T4" fmla="*/ 0 w 933"/>
              <a:gd name="T5" fmla="*/ 285 h 285"/>
              <a:gd name="T6" fmla="*/ 465 w 933"/>
              <a:gd name="T7" fmla="*/ 10 h 285"/>
              <a:gd name="T8" fmla="*/ 933 w 933"/>
              <a:gd name="T9" fmla="*/ 285 h 285"/>
              <a:gd name="T10" fmla="*/ 933 w 933"/>
              <a:gd name="T11" fmla="*/ 280 h 285"/>
              <a:gd name="T12" fmla="*/ 465 w 933"/>
              <a:gd name="T13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7" name="Freeform 89"/>
          <p:cNvSpPr>
            <a:spLocks/>
          </p:cNvSpPr>
          <p:nvPr/>
        </p:nvSpPr>
        <p:spPr bwMode="auto">
          <a:xfrm rot="5400000">
            <a:off x="5259586" y="4616969"/>
            <a:ext cx="1110854" cy="217885"/>
          </a:xfrm>
          <a:custGeom>
            <a:avLst/>
            <a:gdLst>
              <a:gd name="T0" fmla="*/ 0 w 933"/>
              <a:gd name="T1" fmla="*/ 183 h 183"/>
              <a:gd name="T2" fmla="*/ 462 w 933"/>
              <a:gd name="T3" fmla="*/ 7 h 183"/>
              <a:gd name="T4" fmla="*/ 470 w 933"/>
              <a:gd name="T5" fmla="*/ 7 h 183"/>
              <a:gd name="T6" fmla="*/ 933 w 933"/>
              <a:gd name="T7" fmla="*/ 183 h 183"/>
              <a:gd name="T8" fmla="*/ 933 w 933"/>
              <a:gd name="T9" fmla="*/ 178 h 183"/>
              <a:gd name="T10" fmla="*/ 470 w 933"/>
              <a:gd name="T11" fmla="*/ 0 h 183"/>
              <a:gd name="T12" fmla="*/ 462 w 933"/>
              <a:gd name="T13" fmla="*/ 0 h 183"/>
              <a:gd name="T14" fmla="*/ 0 w 933"/>
              <a:gd name="T15" fmla="*/ 178 h 183"/>
              <a:gd name="T16" fmla="*/ 0 w 933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8" name="Freeform 90"/>
          <p:cNvSpPr>
            <a:spLocks/>
          </p:cNvSpPr>
          <p:nvPr/>
        </p:nvSpPr>
        <p:spPr bwMode="auto">
          <a:xfrm rot="5400000">
            <a:off x="4699993" y="4587203"/>
            <a:ext cx="1778794" cy="276225"/>
          </a:xfrm>
          <a:custGeom>
            <a:avLst/>
            <a:gdLst>
              <a:gd name="T0" fmla="*/ 746 w 1494"/>
              <a:gd name="T1" fmla="*/ 0 h 232"/>
              <a:gd name="T2" fmla="*/ 0 w 1494"/>
              <a:gd name="T3" fmla="*/ 224 h 232"/>
              <a:gd name="T4" fmla="*/ 0 w 1494"/>
              <a:gd name="T5" fmla="*/ 232 h 232"/>
              <a:gd name="T6" fmla="*/ 746 w 1494"/>
              <a:gd name="T7" fmla="*/ 10 h 232"/>
              <a:gd name="T8" fmla="*/ 1494 w 1494"/>
              <a:gd name="T9" fmla="*/ 232 h 232"/>
              <a:gd name="T10" fmla="*/ 1494 w 1494"/>
              <a:gd name="T11" fmla="*/ 224 h 232"/>
              <a:gd name="T12" fmla="*/ 746 w 1494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9" name="Freeform 91"/>
          <p:cNvSpPr>
            <a:spLocks/>
          </p:cNvSpPr>
          <p:nvPr/>
        </p:nvSpPr>
        <p:spPr bwMode="auto">
          <a:xfrm rot="5400000">
            <a:off x="4176118" y="4652688"/>
            <a:ext cx="1778794" cy="145256"/>
          </a:xfrm>
          <a:custGeom>
            <a:avLst/>
            <a:gdLst>
              <a:gd name="T0" fmla="*/ 743 w 1494"/>
              <a:gd name="T1" fmla="*/ 0 h 122"/>
              <a:gd name="T2" fmla="*/ 0 w 1494"/>
              <a:gd name="T3" fmla="*/ 113 h 122"/>
              <a:gd name="T4" fmla="*/ 0 w 1494"/>
              <a:gd name="T5" fmla="*/ 122 h 122"/>
              <a:gd name="T6" fmla="*/ 743 w 1494"/>
              <a:gd name="T7" fmla="*/ 11 h 122"/>
              <a:gd name="T8" fmla="*/ 751 w 1494"/>
              <a:gd name="T9" fmla="*/ 11 h 122"/>
              <a:gd name="T10" fmla="*/ 1494 w 1494"/>
              <a:gd name="T11" fmla="*/ 122 h 122"/>
              <a:gd name="T12" fmla="*/ 1494 w 1494"/>
              <a:gd name="T13" fmla="*/ 113 h 122"/>
              <a:gd name="T14" fmla="*/ 751 w 1494"/>
              <a:gd name="T15" fmla="*/ 0 h 122"/>
              <a:gd name="T16" fmla="*/ 743 w 1494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0" name="Freeform 92"/>
          <p:cNvSpPr>
            <a:spLocks/>
          </p:cNvSpPr>
          <p:nvPr/>
        </p:nvSpPr>
        <p:spPr bwMode="auto">
          <a:xfrm rot="5400000">
            <a:off x="2285405" y="4556247"/>
            <a:ext cx="1110854" cy="339329"/>
          </a:xfrm>
          <a:custGeom>
            <a:avLst/>
            <a:gdLst>
              <a:gd name="T0" fmla="*/ 465 w 933"/>
              <a:gd name="T1" fmla="*/ 285 h 285"/>
              <a:gd name="T2" fmla="*/ 0 w 933"/>
              <a:gd name="T3" fmla="*/ 5 h 285"/>
              <a:gd name="T4" fmla="*/ 0 w 933"/>
              <a:gd name="T5" fmla="*/ 0 h 285"/>
              <a:gd name="T6" fmla="*/ 465 w 933"/>
              <a:gd name="T7" fmla="*/ 275 h 285"/>
              <a:gd name="T8" fmla="*/ 933 w 933"/>
              <a:gd name="T9" fmla="*/ 0 h 285"/>
              <a:gd name="T10" fmla="*/ 933 w 933"/>
              <a:gd name="T11" fmla="*/ 5 h 285"/>
              <a:gd name="T12" fmla="*/ 465 w 933"/>
              <a:gd name="T1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1" name="Freeform 93"/>
          <p:cNvSpPr>
            <a:spLocks/>
          </p:cNvSpPr>
          <p:nvPr/>
        </p:nvSpPr>
        <p:spPr bwMode="auto">
          <a:xfrm rot="5400000">
            <a:off x="2773561" y="4616969"/>
            <a:ext cx="1110854" cy="217885"/>
          </a:xfrm>
          <a:custGeom>
            <a:avLst/>
            <a:gdLst>
              <a:gd name="T0" fmla="*/ 0 w 933"/>
              <a:gd name="T1" fmla="*/ 0 h 183"/>
              <a:gd name="T2" fmla="*/ 462 w 933"/>
              <a:gd name="T3" fmla="*/ 176 h 183"/>
              <a:gd name="T4" fmla="*/ 470 w 933"/>
              <a:gd name="T5" fmla="*/ 176 h 183"/>
              <a:gd name="T6" fmla="*/ 933 w 933"/>
              <a:gd name="T7" fmla="*/ 0 h 183"/>
              <a:gd name="T8" fmla="*/ 933 w 933"/>
              <a:gd name="T9" fmla="*/ 5 h 183"/>
              <a:gd name="T10" fmla="*/ 470 w 933"/>
              <a:gd name="T11" fmla="*/ 183 h 183"/>
              <a:gd name="T12" fmla="*/ 462 w 933"/>
              <a:gd name="T13" fmla="*/ 183 h 183"/>
              <a:gd name="T14" fmla="*/ 0 w 933"/>
              <a:gd name="T15" fmla="*/ 5 h 183"/>
              <a:gd name="T16" fmla="*/ 0 w 93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 rot="5400000">
            <a:off x="2664619" y="4586608"/>
            <a:ext cx="1778794" cy="277416"/>
          </a:xfrm>
          <a:custGeom>
            <a:avLst/>
            <a:gdLst>
              <a:gd name="T0" fmla="*/ 746 w 1494"/>
              <a:gd name="T1" fmla="*/ 233 h 233"/>
              <a:gd name="T2" fmla="*/ 0 w 1494"/>
              <a:gd name="T3" fmla="*/ 9 h 233"/>
              <a:gd name="T4" fmla="*/ 0 w 1494"/>
              <a:gd name="T5" fmla="*/ 0 h 233"/>
              <a:gd name="T6" fmla="*/ 746 w 1494"/>
              <a:gd name="T7" fmla="*/ 222 h 233"/>
              <a:gd name="T8" fmla="*/ 1494 w 1494"/>
              <a:gd name="T9" fmla="*/ 0 h 233"/>
              <a:gd name="T10" fmla="*/ 1494 w 1494"/>
              <a:gd name="T11" fmla="*/ 9 h 233"/>
              <a:gd name="T12" fmla="*/ 746 w 1494"/>
              <a:gd name="T13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" name="Freeform 95"/>
          <p:cNvSpPr>
            <a:spLocks/>
          </p:cNvSpPr>
          <p:nvPr/>
        </p:nvSpPr>
        <p:spPr bwMode="auto">
          <a:xfrm rot="5400000">
            <a:off x="3189090" y="4652688"/>
            <a:ext cx="1778794" cy="145256"/>
          </a:xfrm>
          <a:custGeom>
            <a:avLst/>
            <a:gdLst>
              <a:gd name="T0" fmla="*/ 743 w 1494"/>
              <a:gd name="T1" fmla="*/ 122 h 122"/>
              <a:gd name="T2" fmla="*/ 0 w 1494"/>
              <a:gd name="T3" fmla="*/ 9 h 122"/>
              <a:gd name="T4" fmla="*/ 0 w 1494"/>
              <a:gd name="T5" fmla="*/ 0 h 122"/>
              <a:gd name="T6" fmla="*/ 743 w 1494"/>
              <a:gd name="T7" fmla="*/ 112 h 122"/>
              <a:gd name="T8" fmla="*/ 751 w 1494"/>
              <a:gd name="T9" fmla="*/ 112 h 122"/>
              <a:gd name="T10" fmla="*/ 1494 w 1494"/>
              <a:gd name="T11" fmla="*/ 0 h 122"/>
              <a:gd name="T12" fmla="*/ 1494 w 1494"/>
              <a:gd name="T13" fmla="*/ 9 h 122"/>
              <a:gd name="T14" fmla="*/ 751 w 1494"/>
              <a:gd name="T15" fmla="*/ 122 h 122"/>
              <a:gd name="T16" fmla="*/ 743 w 149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4" name="Freeform 96"/>
          <p:cNvSpPr>
            <a:spLocks/>
          </p:cNvSpPr>
          <p:nvPr/>
        </p:nvSpPr>
        <p:spPr bwMode="auto">
          <a:xfrm rot="5400000">
            <a:off x="3651647" y="4652092"/>
            <a:ext cx="2447925" cy="146447"/>
          </a:xfrm>
          <a:custGeom>
            <a:avLst/>
            <a:gdLst>
              <a:gd name="T0" fmla="*/ 1027 w 2056"/>
              <a:gd name="T1" fmla="*/ 0 h 123"/>
              <a:gd name="T2" fmla="*/ 0 w 2056"/>
              <a:gd name="T3" fmla="*/ 111 h 123"/>
              <a:gd name="T4" fmla="*/ 0 w 2056"/>
              <a:gd name="T5" fmla="*/ 123 h 123"/>
              <a:gd name="T6" fmla="*/ 1027 w 2056"/>
              <a:gd name="T7" fmla="*/ 14 h 123"/>
              <a:gd name="T8" fmla="*/ 2056 w 2056"/>
              <a:gd name="T9" fmla="*/ 123 h 123"/>
              <a:gd name="T10" fmla="*/ 2056 w 2056"/>
              <a:gd name="T11" fmla="*/ 111 h 123"/>
              <a:gd name="T12" fmla="*/ 1027 w 2056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5" name="Freeform 97"/>
          <p:cNvSpPr>
            <a:spLocks/>
          </p:cNvSpPr>
          <p:nvPr/>
        </p:nvSpPr>
        <p:spPr bwMode="auto">
          <a:xfrm rot="5400000">
            <a:off x="3032522" y="4654473"/>
            <a:ext cx="2447925" cy="141685"/>
          </a:xfrm>
          <a:custGeom>
            <a:avLst/>
            <a:gdLst>
              <a:gd name="T0" fmla="*/ 1027 w 2056"/>
              <a:gd name="T1" fmla="*/ 119 h 119"/>
              <a:gd name="T2" fmla="*/ 0 w 2056"/>
              <a:gd name="T3" fmla="*/ 10 h 119"/>
              <a:gd name="T4" fmla="*/ 0 w 2056"/>
              <a:gd name="T5" fmla="*/ 0 h 119"/>
              <a:gd name="T6" fmla="*/ 1027 w 2056"/>
              <a:gd name="T7" fmla="*/ 104 h 119"/>
              <a:gd name="T8" fmla="*/ 2056 w 2056"/>
              <a:gd name="T9" fmla="*/ 0 h 119"/>
              <a:gd name="T10" fmla="*/ 2056 w 2056"/>
              <a:gd name="T11" fmla="*/ 10 h 119"/>
              <a:gd name="T12" fmla="*/ 1027 w 2056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898478" y="4720552"/>
            <a:ext cx="16530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769299" y="4720552"/>
            <a:ext cx="16530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578078" y="3835918"/>
            <a:ext cx="16530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899047" y="3835918"/>
            <a:ext cx="165303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99367" y="4293096"/>
            <a:ext cx="145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Güvenlik Hizmeti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11520" y="3400440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400" b="1" dirty="0"/>
              <a:t>Sunucu </a:t>
            </a:r>
            <a:r>
              <a:rPr lang="tr-TR" sz="1400" b="1" dirty="0" smtClean="0"/>
              <a:t>Kiralama Hizmeti</a:t>
            </a:r>
            <a:endParaRPr lang="tr-TR" sz="1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726699" y="2835226"/>
            <a:ext cx="1630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Barındırma </a:t>
            </a:r>
            <a:r>
              <a:rPr lang="tr-TR" sz="1400" b="1" dirty="0" smtClean="0"/>
              <a:t>Hizmeti</a:t>
            </a:r>
            <a:br>
              <a:rPr lang="tr-TR" sz="1400" b="1" dirty="0" smtClean="0"/>
            </a:br>
            <a:r>
              <a:rPr lang="tr-TR" sz="1400" b="1" dirty="0" smtClean="0"/>
              <a:t>(</a:t>
            </a:r>
            <a:r>
              <a:rPr lang="tr-TR" sz="1400" b="1" dirty="0" err="1" smtClean="0"/>
              <a:t>colocation</a:t>
            </a:r>
            <a:r>
              <a:rPr lang="tr-TR" sz="1400" b="1" dirty="0" smtClean="0"/>
              <a:t>)</a:t>
            </a:r>
            <a:endParaRPr lang="tr-TR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578078" y="3409255"/>
            <a:ext cx="1608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Yedekleme Hizmeti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732240" y="4273351"/>
            <a:ext cx="2080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Uygulama Servis </a:t>
            </a:r>
            <a:r>
              <a:rPr lang="tr-TR" sz="1400" b="1" dirty="0" smtClean="0"/>
              <a:t>Sağlama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195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4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14" grpId="0"/>
      <p:bldP spid="120" grpId="0"/>
      <p:bldP spid="123" grpId="0"/>
      <p:bldP spid="132" grpId="0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467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NETWORK ve YAPISAL KABLOLAMA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718806"/>
            <a:ext cx="6598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Veri Merkezi ve Ofis Binaları Ağ Entegrasyonu ve Yapısal Kablolama Hizmetlerimiz,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Mimari proje aşamasından itibaren yapısal kablolama projelendirme hizmeti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Kablolu ve kablosuz ağ tasarımı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Ağ performans analizi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Veri merkezi standardizasyonu ve danışmanlığı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Ağ topolojisi çıkarma ve haritalama hizmetleti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Mevcut kablolama analizi, test ve etiketleme hizmetleri</a:t>
            </a:r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80031" y="1207802"/>
            <a:ext cx="428985" cy="428984"/>
          </a:xfrm>
          <a:custGeom>
            <a:avLst/>
            <a:gdLst>
              <a:gd name="T0" fmla="*/ 0 w 125"/>
              <a:gd name="T1" fmla="*/ 63 h 125"/>
              <a:gd name="T2" fmla="*/ 125 w 125"/>
              <a:gd name="T3" fmla="*/ 63 h 125"/>
              <a:gd name="T4" fmla="*/ 98 w 125"/>
              <a:gd name="T5" fmla="*/ 83 h 125"/>
              <a:gd name="T6" fmla="*/ 117 w 125"/>
              <a:gd name="T7" fmla="*/ 67 h 125"/>
              <a:gd name="T8" fmla="*/ 98 w 125"/>
              <a:gd name="T9" fmla="*/ 83 h 125"/>
              <a:gd name="T10" fmla="*/ 25 w 125"/>
              <a:gd name="T11" fmla="*/ 59 h 125"/>
              <a:gd name="T12" fmla="*/ 13 w 125"/>
              <a:gd name="T13" fmla="*/ 42 h 125"/>
              <a:gd name="T14" fmla="*/ 90 w 125"/>
              <a:gd name="T15" fmla="*/ 42 h 125"/>
              <a:gd name="T16" fmla="*/ 67 w 125"/>
              <a:gd name="T17" fmla="*/ 59 h 125"/>
              <a:gd name="T18" fmla="*/ 90 w 125"/>
              <a:gd name="T19" fmla="*/ 42 h 125"/>
              <a:gd name="T20" fmla="*/ 67 w 125"/>
              <a:gd name="T21" fmla="*/ 9 h 125"/>
              <a:gd name="T22" fmla="*/ 82 w 125"/>
              <a:gd name="T23" fmla="*/ 23 h 125"/>
              <a:gd name="T24" fmla="*/ 67 w 125"/>
              <a:gd name="T25" fmla="*/ 34 h 125"/>
              <a:gd name="T26" fmla="*/ 53 w 125"/>
              <a:gd name="T27" fmla="*/ 12 h 125"/>
              <a:gd name="T28" fmla="*/ 59 w 125"/>
              <a:gd name="T29" fmla="*/ 34 h 125"/>
              <a:gd name="T30" fmla="*/ 43 w 125"/>
              <a:gd name="T31" fmla="*/ 23 h 125"/>
              <a:gd name="T32" fmla="*/ 59 w 125"/>
              <a:gd name="T33" fmla="*/ 59 h 125"/>
              <a:gd name="T34" fmla="*/ 36 w 125"/>
              <a:gd name="T35" fmla="*/ 42 h 125"/>
              <a:gd name="T36" fmla="*/ 13 w 125"/>
              <a:gd name="T37" fmla="*/ 83 h 125"/>
              <a:gd name="T38" fmla="*/ 25 w 125"/>
              <a:gd name="T39" fmla="*/ 67 h 125"/>
              <a:gd name="T40" fmla="*/ 13 w 125"/>
              <a:gd name="T41" fmla="*/ 83 h 125"/>
              <a:gd name="T42" fmla="*/ 59 w 125"/>
              <a:gd name="T43" fmla="*/ 67 h 125"/>
              <a:gd name="T44" fmla="*/ 36 w 125"/>
              <a:gd name="T45" fmla="*/ 83 h 125"/>
              <a:gd name="T46" fmla="*/ 59 w 125"/>
              <a:gd name="T47" fmla="*/ 92 h 125"/>
              <a:gd name="T48" fmla="*/ 53 w 125"/>
              <a:gd name="T49" fmla="*/ 113 h 125"/>
              <a:gd name="T50" fmla="*/ 38 w 125"/>
              <a:gd name="T51" fmla="*/ 92 h 125"/>
              <a:gd name="T52" fmla="*/ 82 w 125"/>
              <a:gd name="T53" fmla="*/ 102 h 125"/>
              <a:gd name="T54" fmla="*/ 67 w 125"/>
              <a:gd name="T55" fmla="*/ 116 h 125"/>
              <a:gd name="T56" fmla="*/ 87 w 125"/>
              <a:gd name="T57" fmla="*/ 92 h 125"/>
              <a:gd name="T58" fmla="*/ 67 w 125"/>
              <a:gd name="T59" fmla="*/ 83 h 125"/>
              <a:gd name="T60" fmla="*/ 92 w 125"/>
              <a:gd name="T61" fmla="*/ 67 h 125"/>
              <a:gd name="T62" fmla="*/ 67 w 125"/>
              <a:gd name="T63" fmla="*/ 83 h 125"/>
              <a:gd name="T64" fmla="*/ 98 w 125"/>
              <a:gd name="T65" fmla="*/ 42 h 125"/>
              <a:gd name="T66" fmla="*/ 117 w 125"/>
              <a:gd name="T67" fmla="*/ 59 h 125"/>
              <a:gd name="T68" fmla="*/ 108 w 125"/>
              <a:gd name="T69" fmla="*/ 34 h 125"/>
              <a:gd name="T70" fmla="*/ 86 w 125"/>
              <a:gd name="T71" fmla="*/ 14 h 125"/>
              <a:gd name="T72" fmla="*/ 108 w 125"/>
              <a:gd name="T73" fmla="*/ 34 h 125"/>
              <a:gd name="T74" fmla="*/ 39 w 125"/>
              <a:gd name="T75" fmla="*/ 14 h 125"/>
              <a:gd name="T76" fmla="*/ 17 w 125"/>
              <a:gd name="T77" fmla="*/ 34 h 125"/>
              <a:gd name="T78" fmla="*/ 17 w 125"/>
              <a:gd name="T79" fmla="*/ 92 h 125"/>
              <a:gd name="T80" fmla="*/ 39 w 125"/>
              <a:gd name="T81" fmla="*/ 111 h 125"/>
              <a:gd name="T82" fmla="*/ 17 w 125"/>
              <a:gd name="T83" fmla="*/ 92 h 125"/>
              <a:gd name="T84" fmla="*/ 86 w 125"/>
              <a:gd name="T85" fmla="*/ 111 h 125"/>
              <a:gd name="T86" fmla="*/ 108 w 125"/>
              <a:gd name="T87" fmla="*/ 9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5" h="125">
                <a:moveTo>
                  <a:pt x="63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3" y="125"/>
                </a:cubicBezTo>
                <a:cubicBezTo>
                  <a:pt x="97" y="125"/>
                  <a:pt x="125" y="97"/>
                  <a:pt x="125" y="63"/>
                </a:cubicBezTo>
                <a:cubicBezTo>
                  <a:pt x="125" y="28"/>
                  <a:pt x="97" y="0"/>
                  <a:pt x="63" y="0"/>
                </a:cubicBezTo>
                <a:close/>
                <a:moveTo>
                  <a:pt x="98" y="83"/>
                </a:moveTo>
                <a:cubicBezTo>
                  <a:pt x="99" y="78"/>
                  <a:pt x="100" y="73"/>
                  <a:pt x="100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73"/>
                  <a:pt x="115" y="78"/>
                  <a:pt x="113" y="83"/>
                </a:cubicBezTo>
                <a:lnTo>
                  <a:pt x="98" y="83"/>
                </a:lnTo>
                <a:close/>
                <a:moveTo>
                  <a:pt x="27" y="42"/>
                </a:moveTo>
                <a:cubicBezTo>
                  <a:pt x="26" y="47"/>
                  <a:pt x="26" y="53"/>
                  <a:pt x="25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3"/>
                  <a:pt x="11" y="47"/>
                  <a:pt x="13" y="42"/>
                </a:cubicBezTo>
                <a:lnTo>
                  <a:pt x="27" y="42"/>
                </a:lnTo>
                <a:close/>
                <a:moveTo>
                  <a:pt x="90" y="42"/>
                </a:moveTo>
                <a:cubicBezTo>
                  <a:pt x="91" y="47"/>
                  <a:pt x="92" y="53"/>
                  <a:pt x="92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42"/>
                  <a:pt x="67" y="42"/>
                  <a:pt x="67" y="42"/>
                </a:cubicBezTo>
                <a:lnTo>
                  <a:pt x="90" y="42"/>
                </a:lnTo>
                <a:close/>
                <a:moveTo>
                  <a:pt x="67" y="34"/>
                </a:moveTo>
                <a:cubicBezTo>
                  <a:pt x="67" y="9"/>
                  <a:pt x="67" y="9"/>
                  <a:pt x="67" y="9"/>
                </a:cubicBezTo>
                <a:cubicBezTo>
                  <a:pt x="69" y="10"/>
                  <a:pt x="71" y="11"/>
                  <a:pt x="73" y="12"/>
                </a:cubicBezTo>
                <a:cubicBezTo>
                  <a:pt x="76" y="14"/>
                  <a:pt x="79" y="18"/>
                  <a:pt x="82" y="23"/>
                </a:cubicBezTo>
                <a:cubicBezTo>
                  <a:pt x="84" y="26"/>
                  <a:pt x="86" y="30"/>
                  <a:pt x="87" y="34"/>
                </a:cubicBezTo>
                <a:cubicBezTo>
                  <a:pt x="67" y="34"/>
                  <a:pt x="67" y="34"/>
                  <a:pt x="67" y="34"/>
                </a:cubicBezTo>
                <a:close/>
                <a:moveTo>
                  <a:pt x="43" y="23"/>
                </a:moveTo>
                <a:cubicBezTo>
                  <a:pt x="46" y="18"/>
                  <a:pt x="50" y="14"/>
                  <a:pt x="53" y="12"/>
                </a:cubicBezTo>
                <a:cubicBezTo>
                  <a:pt x="55" y="11"/>
                  <a:pt x="57" y="10"/>
                  <a:pt x="59" y="9"/>
                </a:cubicBezTo>
                <a:cubicBezTo>
                  <a:pt x="59" y="34"/>
                  <a:pt x="59" y="34"/>
                  <a:pt x="59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0" y="30"/>
                  <a:pt x="41" y="26"/>
                  <a:pt x="43" y="23"/>
                </a:cubicBezTo>
                <a:close/>
                <a:moveTo>
                  <a:pt x="59" y="42"/>
                </a:moveTo>
                <a:cubicBezTo>
                  <a:pt x="59" y="59"/>
                  <a:pt x="59" y="59"/>
                  <a:pt x="59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3"/>
                  <a:pt x="35" y="47"/>
                  <a:pt x="36" y="42"/>
                </a:cubicBezTo>
                <a:lnTo>
                  <a:pt x="59" y="42"/>
                </a:lnTo>
                <a:close/>
                <a:moveTo>
                  <a:pt x="13" y="83"/>
                </a:moveTo>
                <a:cubicBezTo>
                  <a:pt x="11" y="78"/>
                  <a:pt x="9" y="73"/>
                  <a:pt x="9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73"/>
                  <a:pt x="26" y="78"/>
                  <a:pt x="27" y="83"/>
                </a:cubicBezTo>
                <a:lnTo>
                  <a:pt x="13" y="83"/>
                </a:lnTo>
                <a:close/>
                <a:moveTo>
                  <a:pt x="34" y="67"/>
                </a:moveTo>
                <a:cubicBezTo>
                  <a:pt x="59" y="67"/>
                  <a:pt x="59" y="67"/>
                  <a:pt x="59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36" y="83"/>
                  <a:pt x="36" y="83"/>
                  <a:pt x="36" y="83"/>
                </a:cubicBezTo>
                <a:cubicBezTo>
                  <a:pt x="35" y="78"/>
                  <a:pt x="34" y="73"/>
                  <a:pt x="34" y="67"/>
                </a:cubicBezTo>
                <a:close/>
                <a:moveTo>
                  <a:pt x="59" y="92"/>
                </a:moveTo>
                <a:cubicBezTo>
                  <a:pt x="59" y="116"/>
                  <a:pt x="59" y="116"/>
                  <a:pt x="59" y="116"/>
                </a:cubicBezTo>
                <a:cubicBezTo>
                  <a:pt x="57" y="116"/>
                  <a:pt x="55" y="115"/>
                  <a:pt x="53" y="113"/>
                </a:cubicBezTo>
                <a:cubicBezTo>
                  <a:pt x="50" y="111"/>
                  <a:pt x="46" y="107"/>
                  <a:pt x="43" y="102"/>
                </a:cubicBezTo>
                <a:cubicBezTo>
                  <a:pt x="41" y="99"/>
                  <a:pt x="40" y="96"/>
                  <a:pt x="38" y="92"/>
                </a:cubicBezTo>
                <a:cubicBezTo>
                  <a:pt x="59" y="92"/>
                  <a:pt x="59" y="92"/>
                  <a:pt x="59" y="92"/>
                </a:cubicBezTo>
                <a:close/>
                <a:moveTo>
                  <a:pt x="82" y="102"/>
                </a:moveTo>
                <a:cubicBezTo>
                  <a:pt x="79" y="107"/>
                  <a:pt x="76" y="111"/>
                  <a:pt x="73" y="113"/>
                </a:cubicBezTo>
                <a:cubicBezTo>
                  <a:pt x="71" y="115"/>
                  <a:pt x="69" y="116"/>
                  <a:pt x="67" y="116"/>
                </a:cubicBezTo>
                <a:cubicBezTo>
                  <a:pt x="67" y="92"/>
                  <a:pt x="67" y="92"/>
                  <a:pt x="6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86" y="96"/>
                  <a:pt x="84" y="99"/>
                  <a:pt x="82" y="102"/>
                </a:cubicBezTo>
                <a:close/>
                <a:moveTo>
                  <a:pt x="67" y="83"/>
                </a:moveTo>
                <a:cubicBezTo>
                  <a:pt x="67" y="67"/>
                  <a:pt x="67" y="67"/>
                  <a:pt x="67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73"/>
                  <a:pt x="91" y="78"/>
                  <a:pt x="90" y="83"/>
                </a:cubicBezTo>
                <a:lnTo>
                  <a:pt x="67" y="83"/>
                </a:lnTo>
                <a:close/>
                <a:moveTo>
                  <a:pt x="100" y="59"/>
                </a:moveTo>
                <a:cubicBezTo>
                  <a:pt x="100" y="53"/>
                  <a:pt x="99" y="47"/>
                  <a:pt x="98" y="42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5" y="47"/>
                  <a:pt x="116" y="53"/>
                  <a:pt x="117" y="59"/>
                </a:cubicBezTo>
                <a:lnTo>
                  <a:pt x="100" y="59"/>
                </a:lnTo>
                <a:close/>
                <a:moveTo>
                  <a:pt x="108" y="34"/>
                </a:moveTo>
                <a:cubicBezTo>
                  <a:pt x="96" y="34"/>
                  <a:pt x="96" y="34"/>
                  <a:pt x="96" y="34"/>
                </a:cubicBezTo>
                <a:cubicBezTo>
                  <a:pt x="93" y="26"/>
                  <a:pt x="90" y="19"/>
                  <a:pt x="86" y="14"/>
                </a:cubicBezTo>
                <a:cubicBezTo>
                  <a:pt x="92" y="17"/>
                  <a:pt x="97" y="20"/>
                  <a:pt x="101" y="24"/>
                </a:cubicBezTo>
                <a:cubicBezTo>
                  <a:pt x="104" y="27"/>
                  <a:pt x="106" y="30"/>
                  <a:pt x="108" y="34"/>
                </a:cubicBezTo>
                <a:close/>
                <a:moveTo>
                  <a:pt x="25" y="24"/>
                </a:moveTo>
                <a:cubicBezTo>
                  <a:pt x="29" y="20"/>
                  <a:pt x="34" y="17"/>
                  <a:pt x="39" y="14"/>
                </a:cubicBezTo>
                <a:cubicBezTo>
                  <a:pt x="35" y="19"/>
                  <a:pt x="32" y="26"/>
                  <a:pt x="30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9" y="30"/>
                  <a:pt x="22" y="27"/>
                  <a:pt x="25" y="24"/>
                </a:cubicBezTo>
                <a:close/>
                <a:moveTo>
                  <a:pt x="17" y="92"/>
                </a:moveTo>
                <a:cubicBezTo>
                  <a:pt x="30" y="92"/>
                  <a:pt x="30" y="92"/>
                  <a:pt x="30" y="92"/>
                </a:cubicBezTo>
                <a:cubicBezTo>
                  <a:pt x="32" y="99"/>
                  <a:pt x="35" y="106"/>
                  <a:pt x="39" y="111"/>
                </a:cubicBezTo>
                <a:cubicBezTo>
                  <a:pt x="34" y="109"/>
                  <a:pt x="29" y="105"/>
                  <a:pt x="25" y="101"/>
                </a:cubicBezTo>
                <a:cubicBezTo>
                  <a:pt x="22" y="98"/>
                  <a:pt x="19" y="95"/>
                  <a:pt x="17" y="92"/>
                </a:cubicBezTo>
                <a:close/>
                <a:moveTo>
                  <a:pt x="101" y="101"/>
                </a:moveTo>
                <a:cubicBezTo>
                  <a:pt x="97" y="105"/>
                  <a:pt x="92" y="109"/>
                  <a:pt x="86" y="111"/>
                </a:cubicBezTo>
                <a:cubicBezTo>
                  <a:pt x="90" y="106"/>
                  <a:pt x="93" y="99"/>
                  <a:pt x="96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6" y="95"/>
                  <a:pt x="104" y="98"/>
                  <a:pt x="10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195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GÜVENLİK HİZMETLERİ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052736"/>
            <a:ext cx="8006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BT sistemleri ve iş kritik uygulamalardaki verilerinizin ne kadar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güvenli olduğunu </a:t>
            </a:r>
            <a:r>
              <a:rPr lang="tr-TR" dirty="0"/>
              <a:t>yada ne tür risklere karşı hassas olduğunuzu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öğrenmek istediğinizde </a:t>
            </a:r>
            <a:r>
              <a:rPr lang="tr-TR" dirty="0"/>
              <a:t>;</a:t>
            </a:r>
          </a:p>
          <a:p>
            <a:endParaRPr lang="tr-TR" b="1" dirty="0" smtClean="0"/>
          </a:p>
          <a:p>
            <a:endParaRPr lang="tr-TR" b="1" dirty="0"/>
          </a:p>
          <a:p>
            <a:pPr marL="285750" indent="-285750">
              <a:buFontTx/>
              <a:buChar char="-"/>
            </a:pPr>
            <a:r>
              <a:rPr lang="tr-TR" dirty="0" smtClean="0"/>
              <a:t>Sistem ve network güvenlik analizi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Zaafiyet durum değerlendirmesi ve risk raporu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İç ve Dış güvenlik açığı testleri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Penetrasyon testi ve açık raporlama hizmeti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Güvenlik toplojisi durum değerlendirme raporu 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Uçtan uca güvenlik politikaaları belirleme ve danışmanlık hizmetleri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Detaylı web / network trafik analizi ve forensic inceleme hizmetleri</a:t>
            </a:r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62476" y="1191272"/>
            <a:ext cx="464096" cy="462043"/>
            <a:chOff x="6350" y="-3175"/>
            <a:chExt cx="717550" cy="714376"/>
          </a:xfrm>
          <a:solidFill>
            <a:schemeClr val="bg1"/>
          </a:solidFill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38150" y="430213"/>
              <a:ext cx="285750" cy="280988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17475" y="106363"/>
              <a:ext cx="157163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504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9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TEKNOLOJİ BAKIM ve DESTEK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052736"/>
            <a:ext cx="8078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Bakım ve destek hizmetleri kapsamında, her müşteriye özel farklı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hizmet </a:t>
            </a:r>
            <a:r>
              <a:rPr lang="tr-TR" dirty="0"/>
              <a:t>seviyesi anlaşmaları gerçekleştirmekte ve müşteri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memnuniyetini </a:t>
            </a:r>
            <a:r>
              <a:rPr lang="tr-TR" dirty="0"/>
              <a:t>sağlamayı hedeflemekteyiz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smtClean="0"/>
              <a:t>Bakım </a:t>
            </a:r>
            <a:r>
              <a:rPr lang="tr-TR" dirty="0"/>
              <a:t>ve destek hizmetlerinin temel bileşenleri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453988" y="2715885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Mevcut altyapının incelenmesi ve envanterin toplanması ile kayıt altına alınması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Taleplerin kayıt altına alınması ve raporlanması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Telefon veya uzaktan bağlantı ile kısa sürede geri dönüş sayesinde problemlere çabuk müdahale </a:t>
            </a:r>
            <a:r>
              <a:rPr lang="tr-TR" dirty="0" smtClean="0"/>
              <a:t>edilmesi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4896000" y="272691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Uzmanlık isteyen konularda BT çalışanlarına e-mail desteği </a:t>
            </a:r>
            <a:r>
              <a:rPr lang="tr-TR" dirty="0" smtClean="0"/>
              <a:t>verilmesi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Acil </a:t>
            </a:r>
            <a:r>
              <a:rPr lang="tr-TR" dirty="0"/>
              <a:t>durumlarda BT bileşenleri ile ilgili sorunlar için acil yerinde mühendislik hizmeti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Periyodik koruyucu bakım ve kontrol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İş kritik sistemler için 7×24 hizmet alternatifi</a:t>
            </a:r>
          </a:p>
        </p:txBody>
      </p:sp>
      <p:sp>
        <p:nvSpPr>
          <p:cNvPr id="17" name="Oval 16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22" name="Freeform 33"/>
          <p:cNvSpPr>
            <a:spLocks noEditPoints="1"/>
          </p:cNvSpPr>
          <p:nvPr/>
        </p:nvSpPr>
        <p:spPr bwMode="auto">
          <a:xfrm>
            <a:off x="7627730" y="1185664"/>
            <a:ext cx="533588" cy="473260"/>
          </a:xfrm>
          <a:custGeom>
            <a:avLst/>
            <a:gdLst>
              <a:gd name="T0" fmla="*/ 211 w 214"/>
              <a:gd name="T1" fmla="*/ 26 h 189"/>
              <a:gd name="T2" fmla="*/ 193 w 214"/>
              <a:gd name="T3" fmla="*/ 7 h 189"/>
              <a:gd name="T4" fmla="*/ 183 w 214"/>
              <a:gd name="T5" fmla="*/ 7 h 189"/>
              <a:gd name="T6" fmla="*/ 181 w 214"/>
              <a:gd name="T7" fmla="*/ 13 h 189"/>
              <a:gd name="T8" fmla="*/ 177 w 214"/>
              <a:gd name="T9" fmla="*/ 14 h 189"/>
              <a:gd name="T10" fmla="*/ 177 w 214"/>
              <a:gd name="T11" fmla="*/ 14 h 189"/>
              <a:gd name="T12" fmla="*/ 129 w 214"/>
              <a:gd name="T13" fmla="*/ 63 h 189"/>
              <a:gd name="T14" fmla="*/ 126 w 214"/>
              <a:gd name="T15" fmla="*/ 75 h 189"/>
              <a:gd name="T16" fmla="*/ 131 w 214"/>
              <a:gd name="T17" fmla="*/ 80 h 189"/>
              <a:gd name="T18" fmla="*/ 131 w 214"/>
              <a:gd name="T19" fmla="*/ 80 h 189"/>
              <a:gd name="T20" fmla="*/ 131 w 214"/>
              <a:gd name="T21" fmla="*/ 81 h 189"/>
              <a:gd name="T22" fmla="*/ 121 w 214"/>
              <a:gd name="T23" fmla="*/ 92 h 189"/>
              <a:gd name="T24" fmla="*/ 85 w 214"/>
              <a:gd name="T25" fmla="*/ 56 h 189"/>
              <a:gd name="T26" fmla="*/ 74 w 214"/>
              <a:gd name="T27" fmla="*/ 15 h 189"/>
              <a:gd name="T28" fmla="*/ 34 w 214"/>
              <a:gd name="T29" fmla="*/ 4 h 189"/>
              <a:gd name="T30" fmla="*/ 57 w 214"/>
              <a:gd name="T31" fmla="*/ 28 h 189"/>
              <a:gd name="T32" fmla="*/ 51 w 214"/>
              <a:gd name="T33" fmla="*/ 52 h 189"/>
              <a:gd name="T34" fmla="*/ 28 w 214"/>
              <a:gd name="T35" fmla="*/ 58 h 189"/>
              <a:gd name="T36" fmla="*/ 4 w 214"/>
              <a:gd name="T37" fmla="*/ 34 h 189"/>
              <a:gd name="T38" fmla="*/ 15 w 214"/>
              <a:gd name="T39" fmla="*/ 75 h 189"/>
              <a:gd name="T40" fmla="*/ 58 w 214"/>
              <a:gd name="T41" fmla="*/ 85 h 189"/>
              <a:gd name="T42" fmla="*/ 58 w 214"/>
              <a:gd name="T43" fmla="*/ 85 h 189"/>
              <a:gd name="T44" fmla="*/ 92 w 214"/>
              <a:gd name="T45" fmla="*/ 120 h 189"/>
              <a:gd name="T46" fmla="*/ 60 w 214"/>
              <a:gd name="T47" fmla="*/ 153 h 189"/>
              <a:gd name="T48" fmla="*/ 58 w 214"/>
              <a:gd name="T49" fmla="*/ 151 h 189"/>
              <a:gd name="T50" fmla="*/ 49 w 214"/>
              <a:gd name="T51" fmla="*/ 158 h 189"/>
              <a:gd name="T52" fmla="*/ 33 w 214"/>
              <a:gd name="T53" fmla="*/ 183 h 189"/>
              <a:gd name="T54" fmla="*/ 37 w 214"/>
              <a:gd name="T55" fmla="*/ 187 h 189"/>
              <a:gd name="T56" fmla="*/ 61 w 214"/>
              <a:gd name="T57" fmla="*/ 171 h 189"/>
              <a:gd name="T58" fmla="*/ 69 w 214"/>
              <a:gd name="T59" fmla="*/ 162 h 189"/>
              <a:gd name="T60" fmla="*/ 67 w 214"/>
              <a:gd name="T61" fmla="*/ 160 h 189"/>
              <a:gd name="T62" fmla="*/ 100 w 214"/>
              <a:gd name="T63" fmla="*/ 127 h 189"/>
              <a:gd name="T64" fmla="*/ 156 w 214"/>
              <a:gd name="T65" fmla="*/ 184 h 189"/>
              <a:gd name="T66" fmla="*/ 170 w 214"/>
              <a:gd name="T67" fmla="*/ 189 h 189"/>
              <a:gd name="T68" fmla="*/ 184 w 214"/>
              <a:gd name="T69" fmla="*/ 184 h 189"/>
              <a:gd name="T70" fmla="*/ 184 w 214"/>
              <a:gd name="T71" fmla="*/ 155 h 189"/>
              <a:gd name="T72" fmla="*/ 128 w 214"/>
              <a:gd name="T73" fmla="*/ 99 h 189"/>
              <a:gd name="T74" fmla="*/ 139 w 214"/>
              <a:gd name="T75" fmla="*/ 89 h 189"/>
              <a:gd name="T76" fmla="*/ 143 w 214"/>
              <a:gd name="T77" fmla="*/ 93 h 189"/>
              <a:gd name="T78" fmla="*/ 156 w 214"/>
              <a:gd name="T79" fmla="*/ 90 h 189"/>
              <a:gd name="T80" fmla="*/ 204 w 214"/>
              <a:gd name="T81" fmla="*/ 42 h 189"/>
              <a:gd name="T82" fmla="*/ 205 w 214"/>
              <a:gd name="T83" fmla="*/ 41 h 189"/>
              <a:gd name="T84" fmla="*/ 204 w 214"/>
              <a:gd name="T85" fmla="*/ 41 h 189"/>
              <a:gd name="T86" fmla="*/ 206 w 214"/>
              <a:gd name="T87" fmla="*/ 37 h 189"/>
              <a:gd name="T88" fmla="*/ 211 w 214"/>
              <a:gd name="T89" fmla="*/ 36 h 189"/>
              <a:gd name="T90" fmla="*/ 211 w 214"/>
              <a:gd name="T91" fmla="*/ 26 h 189"/>
              <a:gd name="T92" fmla="*/ 172 w 214"/>
              <a:gd name="T93" fmla="*/ 165 h 189"/>
              <a:gd name="T94" fmla="*/ 180 w 214"/>
              <a:gd name="T95" fmla="*/ 173 h 189"/>
              <a:gd name="T96" fmla="*/ 172 w 214"/>
              <a:gd name="T97" fmla="*/ 180 h 189"/>
              <a:gd name="T98" fmla="*/ 164 w 214"/>
              <a:gd name="T99" fmla="*/ 173 h 189"/>
              <a:gd name="T100" fmla="*/ 172 w 214"/>
              <a:gd name="T101" fmla="*/ 165 h 189"/>
              <a:gd name="T102" fmla="*/ 145 w 214"/>
              <a:gd name="T103" fmla="*/ 66 h 189"/>
              <a:gd name="T104" fmla="*/ 142 w 214"/>
              <a:gd name="T105" fmla="*/ 62 h 189"/>
              <a:gd name="T106" fmla="*/ 178 w 214"/>
              <a:gd name="T107" fmla="*/ 26 h 189"/>
              <a:gd name="T108" fmla="*/ 181 w 214"/>
              <a:gd name="T109" fmla="*/ 29 h 189"/>
              <a:gd name="T110" fmla="*/ 145 w 214"/>
              <a:gd name="T111" fmla="*/ 66 h 189"/>
              <a:gd name="T112" fmla="*/ 156 w 214"/>
              <a:gd name="T113" fmla="*/ 77 h 189"/>
              <a:gd name="T114" fmla="*/ 153 w 214"/>
              <a:gd name="T115" fmla="*/ 74 h 189"/>
              <a:gd name="T116" fmla="*/ 189 w 214"/>
              <a:gd name="T117" fmla="*/ 38 h 189"/>
              <a:gd name="T118" fmla="*/ 193 w 214"/>
              <a:gd name="T119" fmla="*/ 41 h 189"/>
              <a:gd name="T120" fmla="*/ 156 w 214"/>
              <a:gd name="T121" fmla="*/ 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5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954" y="0"/>
            <a:ext cx="10879908" cy="685799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flipH="1">
            <a:off x="6578638" y="2137931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Oval 24"/>
          <p:cNvSpPr/>
          <p:nvPr/>
        </p:nvSpPr>
        <p:spPr>
          <a:xfrm flipH="1">
            <a:off x="5228467" y="2137933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6" name="Oval 25"/>
          <p:cNvSpPr/>
          <p:nvPr/>
        </p:nvSpPr>
        <p:spPr>
          <a:xfrm flipH="1">
            <a:off x="5903554" y="2137931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7" name="Oval 26"/>
          <p:cNvSpPr/>
          <p:nvPr/>
        </p:nvSpPr>
        <p:spPr>
          <a:xfrm flipH="1">
            <a:off x="5639561" y="1721318"/>
            <a:ext cx="1364456" cy="1364456"/>
          </a:xfrm>
          <a:prstGeom prst="ellipse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8" name="Oval 27"/>
          <p:cNvSpPr/>
          <p:nvPr/>
        </p:nvSpPr>
        <p:spPr>
          <a:xfrm flipH="1">
            <a:off x="6845398" y="1488806"/>
            <a:ext cx="609914" cy="60991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9" name="Oval 28"/>
          <p:cNvSpPr/>
          <p:nvPr/>
        </p:nvSpPr>
        <p:spPr>
          <a:xfrm flipH="1">
            <a:off x="8752126" y="1926416"/>
            <a:ext cx="218294" cy="21829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0" name="Oval 29"/>
          <p:cNvSpPr/>
          <p:nvPr/>
        </p:nvSpPr>
        <p:spPr>
          <a:xfrm flipH="1">
            <a:off x="5607539" y="5557562"/>
            <a:ext cx="339578" cy="33957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1" name="Oval 30"/>
          <p:cNvSpPr/>
          <p:nvPr/>
        </p:nvSpPr>
        <p:spPr>
          <a:xfrm flipH="1">
            <a:off x="6123333" y="5329486"/>
            <a:ext cx="621850" cy="62185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2" name="Oval 31"/>
          <p:cNvSpPr/>
          <p:nvPr/>
        </p:nvSpPr>
        <p:spPr>
          <a:xfrm flipH="1">
            <a:off x="7958866" y="5519615"/>
            <a:ext cx="218294" cy="21829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3" name="Oval 32"/>
          <p:cNvSpPr/>
          <p:nvPr/>
        </p:nvSpPr>
        <p:spPr>
          <a:xfrm flipH="1">
            <a:off x="5815443" y="5270299"/>
            <a:ext cx="180346" cy="18034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6845398" y="3646336"/>
            <a:ext cx="14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Misyonumuz</a:t>
            </a:r>
            <a:endParaRPr lang="id-ID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1026" name="Picture 2" descr="H:\PROJELER\bitmeyenler\siztek etic\kurumsal sunum\GraphicRiver - Bundle 4 in 1 Business PowerPoint Templates\GraphicRiver - 2014 Business PowerPoint Template 894137\03_ Icon (png format)\checkmark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01" y="2044816"/>
            <a:ext cx="730715" cy="7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59744" y="404664"/>
            <a:ext cx="5204344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çalışanları, </a:t>
            </a: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SizTek’in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en değerli varlıklarıdır.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b="1" dirty="0">
                <a:solidFill>
                  <a:schemeClr val="bg1"/>
                </a:solidFill>
                <a:latin typeface="+mj-lt"/>
              </a:rPr>
              <a:t>Bilgiye ve tecrübeye daha çok önem veren bir Türkiye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oluşumuna katkıda bulunmak adına,  bilişim sektörünün birçok alanında yetişmiş, eğitimli personeli ile hizmet vermektedir.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, müşterilerine birçok konuda bilgi ve birikimini aktarırken, onlardan da bir çok şey öğrenerek karşılıklı kazanç sağlayabileceği ilişkiler kurmayı ve bu ilişki ağını büyütmeyi hedeflemektedir.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,müşteri memnuniyeti ve hizmet kalitesini ön planda tutan bir anlayışla kurulmuştur.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SizTek’in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ayırt edici bir özelliği de, müşterileri ile olan uzun soluklu birlikteliği ve güvene dayalı ilişkisidir.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, teknoloji konusunda güvenilir kişilerin içinde bulunduğu bir kuruluş olmayı hedeflemektedir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 err="1">
                <a:solidFill>
                  <a:schemeClr val="bg1"/>
                </a:solidFill>
                <a:latin typeface="+mj-lt"/>
              </a:rPr>
              <a:t>SizTek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altLang="tr-TR" sz="1800" b="1" dirty="0">
                <a:solidFill>
                  <a:schemeClr val="bg1"/>
                </a:solidFill>
                <a:latin typeface="+mj-lt"/>
              </a:rPr>
              <a:t>“şeffaflık”, “dürüstlük” ve “güven”</a:t>
            </a:r>
            <a:r>
              <a:rPr lang="tr-TR" altLang="tr-TR" sz="1800" dirty="0">
                <a:solidFill>
                  <a:schemeClr val="bg1"/>
                </a:solidFill>
                <a:latin typeface="+mj-lt"/>
              </a:rPr>
              <a:t> unsurlarını gerçekleştirdiği projelerde ve şirket politikasında barındırmayı misyon olarak belirlemiştir.</a:t>
            </a:r>
            <a:endParaRPr lang="en-US" altLang="tr-TR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26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4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2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DIŞ KAYNAK KULLANIMI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052736"/>
            <a:ext cx="829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Dış kaynak hizmetlerinde önerdiğimiz aşağıdaki ana hizmet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modülleri </a:t>
            </a:r>
            <a:r>
              <a:rPr lang="tr-TR" dirty="0"/>
              <a:t>tek başına veya birden fazla hizmet modülü bir arada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olmak </a:t>
            </a:r>
            <a:r>
              <a:rPr lang="tr-TR" dirty="0"/>
              <a:t>üzere çeşitli alternatiflerde sunulmaktadır;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88" y="2305903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Teknik Yardım Masası Hizmetleri </a:t>
            </a:r>
            <a:r>
              <a:rPr lang="tr-TR" dirty="0" smtClean="0"/>
              <a:t>- Help </a:t>
            </a:r>
            <a:r>
              <a:rPr lang="tr-TR" dirty="0" err="1"/>
              <a:t>D</a:t>
            </a:r>
            <a:r>
              <a:rPr lang="tr-TR" dirty="0" err="1" smtClean="0"/>
              <a:t>esk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Kullanıcı Masaüstü ve Mobil Sistemler Yönetimi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Ağ ve İletişim Altyapısı Yönetim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Sunucu Sistemleri Yönetim Hizmetleri (Microsoft ve Linux İşletim Sistemleri Dahil)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Kurumsal Uygulamalar Yönetim Hizmetleri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000" y="231693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Mesajlaşma Platformları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Exchange Server </a:t>
            </a:r>
            <a:r>
              <a:rPr lang="tr-TR" dirty="0" err="1"/>
              <a:t>v.s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Network Yönetimi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Domain </a:t>
            </a:r>
            <a:r>
              <a:rPr lang="tr-TR" dirty="0" err="1"/>
              <a:t>v.s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Veritabanı</a:t>
            </a:r>
            <a:r>
              <a:rPr lang="tr-TR" dirty="0"/>
              <a:t> Yönetimi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MSSQL ve </a:t>
            </a:r>
            <a:r>
              <a:rPr lang="tr-TR" dirty="0" err="1"/>
              <a:t>MySQL</a:t>
            </a:r>
            <a:r>
              <a:rPr lang="tr-TR" dirty="0"/>
              <a:t> 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BT Güvenlik Platformu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Firewall, </a:t>
            </a:r>
            <a:r>
              <a:rPr lang="tr-TR" dirty="0" err="1"/>
              <a:t>Antivirus</a:t>
            </a:r>
            <a:r>
              <a:rPr lang="tr-TR" dirty="0"/>
              <a:t> </a:t>
            </a:r>
            <a:r>
              <a:rPr lang="tr-TR" dirty="0" err="1"/>
              <a:t>v.s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Dosyalama Paylaşımı Servisleri Yönetimi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File Server, </a:t>
            </a:r>
            <a:r>
              <a:rPr lang="tr-TR" dirty="0" err="1"/>
              <a:t>Print</a:t>
            </a:r>
            <a:r>
              <a:rPr lang="tr-TR" dirty="0"/>
              <a:t> Server, </a:t>
            </a:r>
            <a:r>
              <a:rPr lang="tr-TR" dirty="0" err="1"/>
              <a:t>v.s</a:t>
            </a:r>
            <a:r>
              <a:rPr lang="tr-TR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veya Portal Servisleri Yönetimi</a:t>
            </a:r>
          </a:p>
        </p:txBody>
      </p:sp>
      <p:sp>
        <p:nvSpPr>
          <p:cNvPr id="17" name="Oval 16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56373" y="1097315"/>
            <a:ext cx="326848" cy="649958"/>
            <a:chOff x="4880156" y="3392592"/>
            <a:chExt cx="1106121" cy="2199597"/>
          </a:xfrm>
          <a:solidFill>
            <a:schemeClr val="bg1"/>
          </a:solidFill>
        </p:grpSpPr>
        <p:sp>
          <p:nvSpPr>
            <p:cNvPr id="20" name="Freeform 254"/>
            <p:cNvSpPr>
              <a:spLocks/>
            </p:cNvSpPr>
            <p:nvPr/>
          </p:nvSpPr>
          <p:spPr bwMode="auto">
            <a:xfrm>
              <a:off x="5007081" y="3392592"/>
              <a:ext cx="551260" cy="264319"/>
            </a:xfrm>
            <a:custGeom>
              <a:avLst/>
              <a:gdLst>
                <a:gd name="T0" fmla="*/ 630 w 651"/>
                <a:gd name="T1" fmla="*/ 273 h 313"/>
                <a:gd name="T2" fmla="*/ 589 w 651"/>
                <a:gd name="T3" fmla="*/ 273 h 313"/>
                <a:gd name="T4" fmla="*/ 304 w 651"/>
                <a:gd name="T5" fmla="*/ 0 h 313"/>
                <a:gd name="T6" fmla="*/ 19 w 651"/>
                <a:gd name="T7" fmla="*/ 271 h 313"/>
                <a:gd name="T8" fmla="*/ 0 w 651"/>
                <a:gd name="T9" fmla="*/ 292 h 313"/>
                <a:gd name="T10" fmla="*/ 21 w 651"/>
                <a:gd name="T11" fmla="*/ 313 h 313"/>
                <a:gd name="T12" fmla="*/ 630 w 651"/>
                <a:gd name="T13" fmla="*/ 313 h 313"/>
                <a:gd name="T14" fmla="*/ 651 w 651"/>
                <a:gd name="T15" fmla="*/ 293 h 313"/>
                <a:gd name="T16" fmla="*/ 630 w 651"/>
                <a:gd name="T17" fmla="*/ 27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255"/>
            <p:cNvSpPr>
              <a:spLocks/>
            </p:cNvSpPr>
            <p:nvPr/>
          </p:nvSpPr>
          <p:spPr bwMode="auto">
            <a:xfrm>
              <a:off x="4880156" y="3471863"/>
              <a:ext cx="1106121" cy="2120326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256"/>
            <p:cNvSpPr>
              <a:spLocks/>
            </p:cNvSpPr>
            <p:nvPr/>
          </p:nvSpPr>
          <p:spPr bwMode="auto">
            <a:xfrm>
              <a:off x="5042799" y="3708108"/>
              <a:ext cx="453629" cy="245269"/>
            </a:xfrm>
            <a:custGeom>
              <a:avLst/>
              <a:gdLst>
                <a:gd name="T0" fmla="*/ 1 w 535"/>
                <a:gd name="T1" fmla="*/ 0 h 290"/>
                <a:gd name="T2" fmla="*/ 0 w 535"/>
                <a:gd name="T3" fmla="*/ 22 h 290"/>
                <a:gd name="T4" fmla="*/ 267 w 535"/>
                <a:gd name="T5" fmla="*/ 290 h 290"/>
                <a:gd name="T6" fmla="*/ 535 w 535"/>
                <a:gd name="T7" fmla="*/ 22 h 290"/>
                <a:gd name="T8" fmla="*/ 534 w 535"/>
                <a:gd name="T9" fmla="*/ 0 h 290"/>
                <a:gd name="T10" fmla="*/ 1 w 53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04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461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PROJE YÖNETİMİ ve DANIŞMANLIK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052736"/>
            <a:ext cx="829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Özellikle bilgi teknolojilerinde güvenlik ve yönetim konularında,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tecrübeli </a:t>
            </a:r>
            <a:r>
              <a:rPr lang="tr-TR" dirty="0"/>
              <a:t>uzmanlarımızca sağladığımız danışmanlık hizmetleri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kapsamında</a:t>
            </a:r>
            <a:r>
              <a:rPr lang="tr-TR" dirty="0"/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88" y="21067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Altyapı ve Süreç Analizi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Best </a:t>
            </a:r>
            <a:r>
              <a:rPr lang="tr-TR" dirty="0" err="1"/>
              <a:t>Practice</a:t>
            </a:r>
            <a:r>
              <a:rPr lang="tr-TR" dirty="0"/>
              <a:t> uygulamalar ile kıyaslamalar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Hata analizi raporlamaları (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analisys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Yapısal eksikliklerin raporlanması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000" y="211775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Yönetsel eksikliklerin raporlanması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Ölçeklendirme ve gereksinim belirleme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Performans, kapasite ve süreklilik ihtiyacı belirleme</a:t>
            </a:r>
          </a:p>
        </p:txBody>
      </p:sp>
      <p:sp>
        <p:nvSpPr>
          <p:cNvPr id="17" name="Oval 16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8957" y="1202243"/>
            <a:ext cx="531133" cy="440102"/>
            <a:chOff x="6350" y="0"/>
            <a:chExt cx="733775" cy="608013"/>
          </a:xfrm>
          <a:solidFill>
            <a:schemeClr val="bg1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32112" y="309563"/>
              <a:ext cx="307975" cy="290513"/>
            </a:xfrm>
            <a:custGeom>
              <a:avLst/>
              <a:gdLst>
                <a:gd name="T0" fmla="*/ 194 w 194"/>
                <a:gd name="T1" fmla="*/ 0 h 183"/>
                <a:gd name="T2" fmla="*/ 0 w 194"/>
                <a:gd name="T3" fmla="*/ 0 h 183"/>
                <a:gd name="T4" fmla="*/ 0 w 194"/>
                <a:gd name="T5" fmla="*/ 31 h 183"/>
                <a:gd name="T6" fmla="*/ 19 w 194"/>
                <a:gd name="T7" fmla="*/ 31 h 183"/>
                <a:gd name="T8" fmla="*/ 19 w 194"/>
                <a:gd name="T9" fmla="*/ 183 h 183"/>
                <a:gd name="T10" fmla="*/ 161 w 194"/>
                <a:gd name="T11" fmla="*/ 183 h 183"/>
                <a:gd name="T12" fmla="*/ 161 w 194"/>
                <a:gd name="T13" fmla="*/ 31 h 183"/>
                <a:gd name="T14" fmla="*/ 194 w 194"/>
                <a:gd name="T15" fmla="*/ 31 h 183"/>
                <a:gd name="T16" fmla="*/ 194 w 19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3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35337" y="252413"/>
              <a:ext cx="204788" cy="352425"/>
            </a:xfrm>
            <a:custGeom>
              <a:avLst/>
              <a:gdLst>
                <a:gd name="T0" fmla="*/ 50 w 54"/>
                <a:gd name="T1" fmla="*/ 0 h 92"/>
                <a:gd name="T2" fmla="*/ 49 w 54"/>
                <a:gd name="T3" fmla="*/ 1 h 92"/>
                <a:gd name="T4" fmla="*/ 29 w 54"/>
                <a:gd name="T5" fmla="*/ 47 h 92"/>
                <a:gd name="T6" fmla="*/ 25 w 54"/>
                <a:gd name="T7" fmla="*/ 47 h 92"/>
                <a:gd name="T8" fmla="*/ 1 w 54"/>
                <a:gd name="T9" fmla="*/ 56 h 92"/>
                <a:gd name="T10" fmla="*/ 0 w 54"/>
                <a:gd name="T11" fmla="*/ 57 h 92"/>
                <a:gd name="T12" fmla="*/ 3 w 54"/>
                <a:gd name="T13" fmla="*/ 61 h 92"/>
                <a:gd name="T14" fmla="*/ 4 w 54"/>
                <a:gd name="T15" fmla="*/ 61 h 92"/>
                <a:gd name="T16" fmla="*/ 17 w 54"/>
                <a:gd name="T17" fmla="*/ 54 h 92"/>
                <a:gd name="T18" fmla="*/ 17 w 54"/>
                <a:gd name="T19" fmla="*/ 81 h 92"/>
                <a:gd name="T20" fmla="*/ 9 w 54"/>
                <a:gd name="T21" fmla="*/ 85 h 92"/>
                <a:gd name="T22" fmla="*/ 11 w 54"/>
                <a:gd name="T23" fmla="*/ 90 h 92"/>
                <a:gd name="T24" fmla="*/ 19 w 54"/>
                <a:gd name="T25" fmla="*/ 86 h 92"/>
                <a:gd name="T26" fmla="*/ 27 w 54"/>
                <a:gd name="T27" fmla="*/ 92 h 92"/>
                <a:gd name="T28" fmla="*/ 30 w 54"/>
                <a:gd name="T29" fmla="*/ 87 h 92"/>
                <a:gd name="T30" fmla="*/ 22 w 54"/>
                <a:gd name="T31" fmla="*/ 81 h 92"/>
                <a:gd name="T32" fmla="*/ 22 w 54"/>
                <a:gd name="T33" fmla="*/ 53 h 92"/>
                <a:gd name="T34" fmla="*/ 25 w 54"/>
                <a:gd name="T35" fmla="*/ 52 h 92"/>
                <a:gd name="T36" fmla="*/ 30 w 54"/>
                <a:gd name="T37" fmla="*/ 53 h 92"/>
                <a:gd name="T38" fmla="*/ 32 w 54"/>
                <a:gd name="T39" fmla="*/ 54 h 92"/>
                <a:gd name="T40" fmla="*/ 33 w 54"/>
                <a:gd name="T41" fmla="*/ 51 h 92"/>
                <a:gd name="T42" fmla="*/ 53 w 54"/>
                <a:gd name="T43" fmla="*/ 5 h 92"/>
                <a:gd name="T44" fmla="*/ 54 w 54"/>
                <a:gd name="T45" fmla="*/ 5 h 92"/>
                <a:gd name="T46" fmla="*/ 50 w 54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92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6350" y="114300"/>
              <a:ext cx="244475" cy="485775"/>
            </a:xfrm>
            <a:custGeom>
              <a:avLst/>
              <a:gdLst>
                <a:gd name="T0" fmla="*/ 48 w 64"/>
                <a:gd name="T1" fmla="*/ 27 h 127"/>
                <a:gd name="T2" fmla="*/ 28 w 64"/>
                <a:gd name="T3" fmla="*/ 28 h 127"/>
                <a:gd name="T4" fmla="*/ 30 w 64"/>
                <a:gd name="T5" fmla="*/ 18 h 127"/>
                <a:gd name="T6" fmla="*/ 19 w 64"/>
                <a:gd name="T7" fmla="*/ 1 h 127"/>
                <a:gd name="T8" fmla="*/ 7 w 64"/>
                <a:gd name="T9" fmla="*/ 4 h 127"/>
                <a:gd name="T10" fmla="*/ 5 w 64"/>
                <a:gd name="T11" fmla="*/ 5 h 127"/>
                <a:gd name="T12" fmla="*/ 0 w 64"/>
                <a:gd name="T13" fmla="*/ 35 h 127"/>
                <a:gd name="T14" fmla="*/ 6 w 64"/>
                <a:gd name="T15" fmla="*/ 74 h 127"/>
                <a:gd name="T16" fmla="*/ 6 w 64"/>
                <a:gd name="T17" fmla="*/ 118 h 127"/>
                <a:gd name="T18" fmla="*/ 20 w 64"/>
                <a:gd name="T19" fmla="*/ 118 h 127"/>
                <a:gd name="T20" fmla="*/ 20 w 64"/>
                <a:gd name="T21" fmla="*/ 72 h 127"/>
                <a:gd name="T22" fmla="*/ 23 w 64"/>
                <a:gd name="T23" fmla="*/ 72 h 127"/>
                <a:gd name="T24" fmla="*/ 24 w 64"/>
                <a:gd name="T25" fmla="*/ 66 h 127"/>
                <a:gd name="T26" fmla="*/ 25 w 64"/>
                <a:gd name="T27" fmla="*/ 44 h 127"/>
                <a:gd name="T28" fmla="*/ 56 w 64"/>
                <a:gd name="T29" fmla="*/ 40 h 127"/>
                <a:gd name="T30" fmla="*/ 48 w 64"/>
                <a:gd name="T31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27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330549" y="80963"/>
              <a:ext cx="406400" cy="527050"/>
            </a:xfrm>
            <a:custGeom>
              <a:avLst/>
              <a:gdLst>
                <a:gd name="T0" fmla="*/ 84 w 107"/>
                <a:gd name="T1" fmla="*/ 76 h 138"/>
                <a:gd name="T2" fmla="*/ 95 w 107"/>
                <a:gd name="T3" fmla="*/ 48 h 138"/>
                <a:gd name="T4" fmla="*/ 74 w 107"/>
                <a:gd name="T5" fmla="*/ 28 h 138"/>
                <a:gd name="T6" fmla="*/ 70 w 107"/>
                <a:gd name="T7" fmla="*/ 33 h 138"/>
                <a:gd name="T8" fmla="*/ 38 w 107"/>
                <a:gd name="T9" fmla="*/ 27 h 138"/>
                <a:gd name="T10" fmla="*/ 32 w 107"/>
                <a:gd name="T11" fmla="*/ 28 h 138"/>
                <a:gd name="T12" fmla="*/ 2 w 107"/>
                <a:gd name="T13" fmla="*/ 0 h 138"/>
                <a:gd name="T14" fmla="*/ 0 w 107"/>
                <a:gd name="T15" fmla="*/ 3 h 138"/>
                <a:gd name="T16" fmla="*/ 29 w 107"/>
                <a:gd name="T17" fmla="*/ 31 h 138"/>
                <a:gd name="T18" fmla="*/ 34 w 107"/>
                <a:gd name="T19" fmla="*/ 42 h 138"/>
                <a:gd name="T20" fmla="*/ 62 w 107"/>
                <a:gd name="T21" fmla="*/ 48 h 138"/>
                <a:gd name="T22" fmla="*/ 55 w 107"/>
                <a:gd name="T23" fmla="*/ 75 h 138"/>
                <a:gd name="T24" fmla="*/ 20 w 107"/>
                <a:gd name="T25" fmla="*/ 126 h 138"/>
                <a:gd name="T26" fmla="*/ 38 w 107"/>
                <a:gd name="T27" fmla="*/ 126 h 138"/>
                <a:gd name="T28" fmla="*/ 70 w 107"/>
                <a:gd name="T29" fmla="*/ 90 h 138"/>
                <a:gd name="T30" fmla="*/ 84 w 107"/>
                <a:gd name="T3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8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823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241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İŞ ORTAKLARIMIZ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32856"/>
            <a:ext cx="9144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0" y="1880848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0" y="4797152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0" y="1700808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15928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ectangle 17"/>
          <p:cNvSpPr/>
          <p:nvPr/>
        </p:nvSpPr>
        <p:spPr>
          <a:xfrm>
            <a:off x="0" y="5049192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0" y="52292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262187"/>
            <a:ext cx="8953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REFERANSLARIMIZ / 1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32856"/>
            <a:ext cx="9144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0" y="1880848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0" y="4797152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0" y="1700808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15928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ectangle 17"/>
          <p:cNvSpPr/>
          <p:nvPr/>
        </p:nvSpPr>
        <p:spPr>
          <a:xfrm>
            <a:off x="0" y="5049192"/>
            <a:ext cx="914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0" y="52292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262187"/>
            <a:ext cx="8616461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REFERANSLARIMIZ / 2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2736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3XCO MİMARLIK</a:t>
            </a:r>
            <a:br>
              <a:rPr lang="tr-TR" sz="1200" dirty="0" smtClean="0"/>
            </a:br>
            <a:r>
              <a:rPr lang="tr-TR" sz="1200" dirty="0" smtClean="0"/>
              <a:t>ACTAVİS İLAÇLARI</a:t>
            </a:r>
            <a:br>
              <a:rPr lang="tr-TR" sz="1200" dirty="0" smtClean="0"/>
            </a:br>
            <a:r>
              <a:rPr lang="tr-TR" sz="1200" dirty="0" smtClean="0"/>
              <a:t>AKBANK T.A.Ş</a:t>
            </a:r>
            <a:br>
              <a:rPr lang="tr-TR" sz="1200" dirty="0" smtClean="0"/>
            </a:br>
            <a:r>
              <a:rPr lang="tr-TR" sz="1200" dirty="0" smtClean="0"/>
              <a:t>ALCOS MAKİNA</a:t>
            </a:r>
            <a:br>
              <a:rPr lang="tr-TR" sz="1200" dirty="0" smtClean="0"/>
            </a:br>
            <a:r>
              <a:rPr lang="tr-TR" sz="1200" dirty="0" smtClean="0"/>
              <a:t>ALTIN İPLİK</a:t>
            </a:r>
            <a:br>
              <a:rPr lang="tr-TR" sz="1200" dirty="0" smtClean="0"/>
            </a:br>
            <a:r>
              <a:rPr lang="tr-TR" sz="1200" dirty="0" smtClean="0"/>
              <a:t>ANADOLU DENİZCİLİK KIZAKLARI</a:t>
            </a:r>
            <a:br>
              <a:rPr lang="tr-TR" sz="1200" dirty="0" smtClean="0"/>
            </a:br>
            <a:r>
              <a:rPr lang="tr-TR" sz="1200" dirty="0" smtClean="0"/>
              <a:t>ATBANK</a:t>
            </a:r>
            <a:br>
              <a:rPr lang="tr-TR" sz="1200" dirty="0" smtClean="0"/>
            </a:br>
            <a:r>
              <a:rPr lang="tr-TR" sz="1200" dirty="0" smtClean="0"/>
              <a:t>AUDIO ELEKTRONİK</a:t>
            </a:r>
            <a:br>
              <a:rPr lang="tr-TR" sz="1200" dirty="0" smtClean="0"/>
            </a:br>
            <a:r>
              <a:rPr lang="tr-TR" sz="1200" dirty="0" smtClean="0"/>
              <a:t>BAB </a:t>
            </a:r>
            <a:r>
              <a:rPr lang="tr-TR" sz="1200" dirty="0" smtClean="0"/>
              <a:t>HUKUK</a:t>
            </a:r>
            <a:br>
              <a:rPr lang="tr-TR" sz="1200" dirty="0" smtClean="0"/>
            </a:br>
            <a:r>
              <a:rPr lang="tr-TR" sz="1200" dirty="0" smtClean="0"/>
              <a:t>BANK POZİTİF KREDİ VE KALK. BANK. A.Ş</a:t>
            </a:r>
            <a:br>
              <a:rPr lang="tr-TR" sz="1200" dirty="0" smtClean="0"/>
            </a:br>
            <a:r>
              <a:rPr lang="tr-TR" sz="1200" dirty="0" smtClean="0"/>
              <a:t>BANKALAR ARASI KART MERKEZİ</a:t>
            </a:r>
            <a:br>
              <a:rPr lang="tr-TR" sz="1200" dirty="0" smtClean="0"/>
            </a:br>
            <a:r>
              <a:rPr lang="tr-TR" sz="1200" dirty="0" smtClean="0"/>
              <a:t>BAŞARAN GROUP</a:t>
            </a:r>
            <a:br>
              <a:rPr lang="tr-TR" sz="1200" dirty="0" smtClean="0"/>
            </a:br>
            <a:r>
              <a:rPr lang="tr-TR" sz="1200" dirty="0" smtClean="0"/>
              <a:t>BAŞER FAKTORING</a:t>
            </a:r>
            <a:br>
              <a:rPr lang="tr-TR" sz="1200" dirty="0" smtClean="0"/>
            </a:br>
            <a:r>
              <a:rPr lang="tr-TR" sz="1200" dirty="0" smtClean="0"/>
              <a:t>BİLYONER </a:t>
            </a:r>
            <a:r>
              <a:rPr lang="tr-TR" sz="1200" dirty="0" smtClean="0"/>
              <a:t>İNTERAKTİF</a:t>
            </a:r>
          </a:p>
          <a:p>
            <a:r>
              <a:rPr lang="tr-TR" sz="1200" dirty="0" smtClean="0"/>
              <a:t>BORUSAN DANIŞMANLIK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CENSAR İNŞAAT VE TAHHÜT </a:t>
            </a:r>
            <a:r>
              <a:rPr lang="tr-TR" sz="1200" dirty="0" smtClean="0"/>
              <a:t>A.Ş</a:t>
            </a:r>
          </a:p>
          <a:p>
            <a:r>
              <a:rPr lang="tr-TR" sz="1200" dirty="0" smtClean="0"/>
              <a:t>CNR HOLDING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COCHLEAR SAĞLIK HİZ. TİC. LTD. ŞTİ.</a:t>
            </a:r>
            <a:br>
              <a:rPr lang="tr-TR" sz="1200" dirty="0" smtClean="0"/>
            </a:br>
            <a:r>
              <a:rPr lang="tr-TR" sz="1200" dirty="0" smtClean="0"/>
              <a:t>ÇIRAĞAN KEMPİNSKİ</a:t>
            </a:r>
            <a:br>
              <a:rPr lang="tr-TR" sz="1200" dirty="0" smtClean="0"/>
            </a:br>
            <a:r>
              <a:rPr lang="tr-TR" sz="1200" dirty="0" smtClean="0"/>
              <a:t>ÇUKUROVA DIŞ TİCARET A.Ş</a:t>
            </a:r>
            <a:br>
              <a:rPr lang="tr-TR" sz="1200" dirty="0" smtClean="0"/>
            </a:br>
            <a:r>
              <a:rPr lang="tr-TR" sz="1200" dirty="0" smtClean="0"/>
              <a:t>ÇUKUROVA HAVACILIK</a:t>
            </a:r>
            <a:br>
              <a:rPr lang="tr-TR" sz="1200" dirty="0" smtClean="0"/>
            </a:br>
            <a:r>
              <a:rPr lang="tr-TR" sz="1200" dirty="0" smtClean="0"/>
              <a:t>ÇUKUROVA HOLDİNG</a:t>
            </a:r>
            <a:br>
              <a:rPr lang="tr-TR" sz="1200" dirty="0" smtClean="0"/>
            </a:br>
            <a:r>
              <a:rPr lang="tr-TR" sz="1200" dirty="0" smtClean="0"/>
              <a:t>DENEYİM PROJE MİMARLIK</a:t>
            </a:r>
            <a:br>
              <a:rPr lang="tr-TR" sz="1200" dirty="0" smtClean="0"/>
            </a:br>
            <a:r>
              <a:rPr lang="tr-TR" sz="1200" dirty="0" smtClean="0"/>
              <a:t>DURAN DOĞAN AMBALAJ</a:t>
            </a:r>
            <a:br>
              <a:rPr lang="tr-TR" sz="1200" dirty="0" smtClean="0"/>
            </a:br>
            <a:r>
              <a:rPr lang="tr-TR" sz="1200" dirty="0" smtClean="0"/>
              <a:t>DÜNYA DENİZCİLİK TİCARET </a:t>
            </a:r>
            <a:r>
              <a:rPr lang="tr-TR" sz="1200" dirty="0" smtClean="0"/>
              <a:t>A.Ş</a:t>
            </a:r>
          </a:p>
          <a:p>
            <a:r>
              <a:rPr lang="tr-TR" sz="1200" dirty="0" smtClean="0"/>
              <a:t>EMRE AROLAT MİMARLIK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FİNANSBANK</a:t>
            </a:r>
            <a:br>
              <a:rPr lang="tr-TR" sz="1200" dirty="0" smtClean="0"/>
            </a:br>
            <a:r>
              <a:rPr lang="tr-TR" sz="1200" dirty="0" smtClean="0"/>
              <a:t>FU GAYRİMENKUL </a:t>
            </a:r>
            <a:endParaRPr lang="tr-TR" sz="1200" dirty="0" smtClean="0"/>
          </a:p>
          <a:p>
            <a:r>
              <a:rPr lang="tr-TR" sz="1200" dirty="0"/>
              <a:t>GENERICA ILACLARI</a:t>
            </a:r>
            <a:endParaRPr lang="tr-T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836712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GLAXO </a:t>
            </a:r>
            <a:r>
              <a:rPr lang="tr-TR" sz="1200" dirty="0" smtClean="0"/>
              <a:t>SMITH KLINE</a:t>
            </a:r>
            <a:br>
              <a:rPr lang="tr-TR" sz="1200" dirty="0" smtClean="0"/>
            </a:br>
            <a:r>
              <a:rPr lang="tr-TR" sz="1200" dirty="0" smtClean="0"/>
              <a:t>HABAŞ</a:t>
            </a:r>
            <a:br>
              <a:rPr lang="tr-TR" sz="1200" dirty="0" smtClean="0"/>
            </a:br>
            <a:r>
              <a:rPr lang="tr-TR" sz="1200" dirty="0" smtClean="0"/>
              <a:t>HAKAN KIRAN MİMARLIK VE PROJE</a:t>
            </a:r>
            <a:br>
              <a:rPr lang="tr-TR" sz="1200" dirty="0" smtClean="0"/>
            </a:br>
            <a:r>
              <a:rPr lang="tr-TR" sz="1200" dirty="0" smtClean="0"/>
              <a:t>HEPSİBURADA.COM</a:t>
            </a:r>
            <a:br>
              <a:rPr lang="tr-TR" sz="1200" dirty="0" smtClean="0"/>
            </a:br>
            <a:r>
              <a:rPr lang="tr-TR" sz="1200" dirty="0" smtClean="0"/>
              <a:t>HOBİM BİLGİ İŞLEM,</a:t>
            </a:r>
            <a:br>
              <a:rPr lang="tr-TR" sz="1200" dirty="0" smtClean="0"/>
            </a:br>
            <a:r>
              <a:rPr lang="tr-TR" sz="1200" dirty="0" smtClean="0"/>
              <a:t>HUZUR HASTAHANELERİ</a:t>
            </a:r>
            <a:br>
              <a:rPr lang="tr-TR" sz="1200" dirty="0" smtClean="0"/>
            </a:br>
            <a:r>
              <a:rPr lang="tr-TR" sz="1200" dirty="0" smtClean="0"/>
              <a:t>IKITELLI ORGANİZE SANAYİ</a:t>
            </a:r>
            <a:br>
              <a:rPr lang="tr-TR" sz="1200" dirty="0" smtClean="0"/>
            </a:br>
            <a:r>
              <a:rPr lang="tr-TR" sz="1200" dirty="0" smtClean="0"/>
              <a:t>IMPERIAL TOBACCO TÜTÜN SANAYİ</a:t>
            </a:r>
            <a:br>
              <a:rPr lang="tr-TR" sz="1200" dirty="0" smtClean="0"/>
            </a:br>
            <a:r>
              <a:rPr lang="tr-TR" sz="1200" dirty="0" smtClean="0"/>
              <a:t>ING EMEKLİLİK</a:t>
            </a:r>
            <a:br>
              <a:rPr lang="tr-TR" sz="1200" dirty="0" smtClean="0"/>
            </a:br>
            <a:r>
              <a:rPr lang="tr-TR" sz="1200" dirty="0" smtClean="0"/>
              <a:t>İNTERSPOR</a:t>
            </a:r>
            <a:br>
              <a:rPr lang="tr-TR" sz="1200" dirty="0" smtClean="0"/>
            </a:br>
            <a:r>
              <a:rPr lang="tr-TR" sz="1200" dirty="0" smtClean="0"/>
              <a:t>KARDEŞLER UÇAN YAĞLAR</a:t>
            </a:r>
            <a:br>
              <a:rPr lang="tr-TR" sz="1200" dirty="0" smtClean="0"/>
            </a:br>
            <a:r>
              <a:rPr lang="tr-TR" sz="1200" dirty="0" smtClean="0"/>
              <a:t>KREDİ KAYITLARI BÜROSU</a:t>
            </a:r>
            <a:br>
              <a:rPr lang="tr-TR" sz="1200" dirty="0" smtClean="0"/>
            </a:br>
            <a:r>
              <a:rPr lang="tr-TR" sz="1200" dirty="0" smtClean="0"/>
              <a:t>LİBERTİ SİGORTA</a:t>
            </a:r>
            <a:br>
              <a:rPr lang="tr-TR" sz="1200" dirty="0" smtClean="0"/>
            </a:br>
            <a:r>
              <a:rPr lang="tr-TR" sz="1200" dirty="0" smtClean="0"/>
              <a:t>LİMANGO</a:t>
            </a:r>
            <a:br>
              <a:rPr lang="tr-TR" sz="1200" dirty="0" smtClean="0"/>
            </a:br>
            <a:r>
              <a:rPr lang="tr-TR" sz="1200" dirty="0" smtClean="0"/>
              <a:t>MEPA LTD</a:t>
            </a:r>
            <a:br>
              <a:rPr lang="tr-TR" sz="1200" dirty="0" smtClean="0"/>
            </a:br>
            <a:r>
              <a:rPr lang="tr-TR" sz="1200" dirty="0" smtClean="0"/>
              <a:t>MERKEZİ KAYIT KURULUŞU</a:t>
            </a:r>
            <a:br>
              <a:rPr lang="tr-TR" sz="1200" dirty="0" smtClean="0"/>
            </a:br>
            <a:r>
              <a:rPr lang="tr-TR" sz="1200" dirty="0" smtClean="0"/>
              <a:t>MESS</a:t>
            </a:r>
          </a:p>
          <a:p>
            <a:r>
              <a:rPr lang="tr-TR" sz="1200" dirty="0" smtClean="0"/>
              <a:t>MNG </a:t>
            </a:r>
            <a:r>
              <a:rPr lang="tr-TR" sz="1200" dirty="0" smtClean="0"/>
              <a:t>HAVA YOLLARI</a:t>
            </a:r>
            <a:br>
              <a:rPr lang="tr-TR" sz="1200" dirty="0" smtClean="0"/>
            </a:br>
            <a:r>
              <a:rPr lang="tr-TR" sz="1200" dirty="0" smtClean="0"/>
              <a:t>MNG </a:t>
            </a:r>
            <a:r>
              <a:rPr lang="tr-TR" sz="1200" dirty="0" smtClean="0"/>
              <a:t>KARGO</a:t>
            </a:r>
          </a:p>
          <a:p>
            <a:r>
              <a:rPr lang="tr-TR" sz="1200" dirty="0" smtClean="0"/>
              <a:t>MULTIVAC</a:t>
            </a:r>
            <a:endParaRPr lang="tr-TR" sz="1200" dirty="0" smtClean="0"/>
          </a:p>
          <a:p>
            <a:r>
              <a:rPr lang="tr-TR" sz="1200" dirty="0" smtClean="0"/>
              <a:t>NN HAYAT EMEKLİLİK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NPI SAĞLIK</a:t>
            </a:r>
            <a:br>
              <a:rPr lang="tr-TR" sz="1200" dirty="0" smtClean="0"/>
            </a:br>
            <a:r>
              <a:rPr lang="tr-TR" sz="1200" dirty="0" smtClean="0"/>
              <a:t>OGLİ PLATFORM LOJİSTİK</a:t>
            </a:r>
            <a:br>
              <a:rPr lang="tr-TR" sz="1200" dirty="0" smtClean="0"/>
            </a:br>
            <a:r>
              <a:rPr lang="tr-TR" sz="1200" dirty="0" smtClean="0"/>
              <a:t>OTELZ.COM</a:t>
            </a:r>
            <a:br>
              <a:rPr lang="tr-TR" sz="1200" dirty="0" smtClean="0"/>
            </a:br>
            <a:r>
              <a:rPr lang="tr-TR" sz="1200" dirty="0" smtClean="0"/>
              <a:t>ÖZLER PLASTİK</a:t>
            </a:r>
            <a:br>
              <a:rPr lang="tr-TR" sz="1200" dirty="0" smtClean="0"/>
            </a:br>
            <a:r>
              <a:rPr lang="tr-TR" sz="1200" dirty="0" smtClean="0"/>
              <a:t>PİRAMİT DANISMANLIK</a:t>
            </a:r>
            <a:br>
              <a:rPr lang="tr-TR" sz="1200" dirty="0" smtClean="0"/>
            </a:br>
            <a:r>
              <a:rPr lang="tr-TR" sz="1200" dirty="0" smtClean="0"/>
              <a:t>PLAŞ </a:t>
            </a:r>
            <a:r>
              <a:rPr lang="tr-TR" sz="1200" dirty="0" smtClean="0"/>
              <a:t>PLASTİK</a:t>
            </a:r>
          </a:p>
          <a:p>
            <a:r>
              <a:rPr lang="tr-TR" sz="1200" dirty="0"/>
              <a:t>PRESTİJ </a:t>
            </a:r>
            <a:r>
              <a:rPr lang="tr-TR" sz="1200" dirty="0" smtClean="0"/>
              <a:t>SİGORTA</a:t>
            </a:r>
          </a:p>
          <a:p>
            <a:r>
              <a:rPr lang="tr-TR" sz="1200" dirty="0"/>
              <a:t>PRONET GÜVENLİK</a:t>
            </a:r>
          </a:p>
          <a:p>
            <a:endParaRPr lang="tr-TR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836712"/>
            <a:ext cx="2736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PRONET </a:t>
            </a:r>
            <a:r>
              <a:rPr lang="tr-TR" sz="1200" dirty="0" smtClean="0"/>
              <a:t>GÜVENLİK</a:t>
            </a:r>
            <a:br>
              <a:rPr lang="tr-TR" sz="1200" dirty="0" smtClean="0"/>
            </a:br>
            <a:r>
              <a:rPr lang="tr-TR" sz="1200" dirty="0" smtClean="0"/>
              <a:t>SENEPA STAMPA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SGS SÜPERVİSE GÖZETİM</a:t>
            </a:r>
            <a:br>
              <a:rPr lang="tr-TR" sz="1200" dirty="0" smtClean="0"/>
            </a:br>
            <a:r>
              <a:rPr lang="tr-TR" sz="1200" dirty="0" smtClean="0"/>
              <a:t>SHANGRI-LA HOTEL</a:t>
            </a:r>
            <a:br>
              <a:rPr lang="tr-TR" sz="1200" dirty="0" smtClean="0"/>
            </a:br>
            <a:r>
              <a:rPr lang="tr-TR" sz="1200" dirty="0" smtClean="0"/>
              <a:t>SÜZER HHOLDİNG</a:t>
            </a:r>
            <a:br>
              <a:rPr lang="tr-TR" sz="1200" dirty="0" smtClean="0"/>
            </a:br>
            <a:r>
              <a:rPr lang="tr-TR" sz="1200" dirty="0" smtClean="0"/>
              <a:t>SWISSOTEL İSTANBUL</a:t>
            </a:r>
            <a:br>
              <a:rPr lang="tr-TR" sz="1200" dirty="0" smtClean="0"/>
            </a:br>
            <a:r>
              <a:rPr lang="tr-TR" sz="1200" dirty="0" smtClean="0"/>
              <a:t>SYSTEMS CPA MÜŞAVİRLİK</a:t>
            </a:r>
            <a:br>
              <a:rPr lang="tr-TR" sz="1200" dirty="0" smtClean="0"/>
            </a:br>
            <a:r>
              <a:rPr lang="tr-TR" sz="1200" dirty="0" smtClean="0"/>
              <a:t>ŞİŞECAM</a:t>
            </a:r>
            <a:br>
              <a:rPr lang="tr-TR" sz="1200" dirty="0" smtClean="0"/>
            </a:br>
            <a:r>
              <a:rPr lang="tr-TR" sz="1200" dirty="0" smtClean="0"/>
              <a:t>TADIM</a:t>
            </a:r>
          </a:p>
          <a:p>
            <a:r>
              <a:rPr lang="tr-TR" sz="1200" dirty="0" smtClean="0"/>
              <a:t>TAYAŞ GIDA</a:t>
            </a:r>
          </a:p>
          <a:p>
            <a:r>
              <a:rPr lang="tr-TR" sz="1200" dirty="0" smtClean="0"/>
              <a:t>THE MARMARA GRUP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TGS YER HİZMETLERİ</a:t>
            </a:r>
            <a:br>
              <a:rPr lang="tr-TR" sz="1200" dirty="0" smtClean="0"/>
            </a:br>
            <a:r>
              <a:rPr lang="tr-TR" sz="1200" dirty="0" smtClean="0"/>
              <a:t>TOPAZ TELEKOMUNIKASYON</a:t>
            </a:r>
            <a:br>
              <a:rPr lang="tr-TR" sz="1200" dirty="0" smtClean="0"/>
            </a:br>
            <a:r>
              <a:rPr lang="tr-TR" sz="1200" dirty="0" smtClean="0"/>
              <a:t>TOTAL </a:t>
            </a:r>
            <a:r>
              <a:rPr lang="tr-TR" sz="1200" dirty="0" smtClean="0"/>
              <a:t>OIL</a:t>
            </a:r>
          </a:p>
          <a:p>
            <a:r>
              <a:rPr lang="tr-TR" sz="1200" dirty="0" smtClean="0"/>
              <a:t>TORA PETROL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TÜRKİYE BANKALAR BİRLİĞİ</a:t>
            </a:r>
            <a:br>
              <a:rPr lang="tr-TR" sz="1200" dirty="0" smtClean="0"/>
            </a:br>
            <a:r>
              <a:rPr lang="tr-TR" sz="1200" dirty="0" smtClean="0"/>
              <a:t>TÜRKİYE SİGORTA GÖZETİM BİRLİĞİ,</a:t>
            </a:r>
            <a:br>
              <a:rPr lang="tr-TR" sz="1200" dirty="0" smtClean="0"/>
            </a:br>
            <a:r>
              <a:rPr lang="tr-TR" sz="1200" dirty="0" smtClean="0"/>
              <a:t>ULS KARGO VE HAVA </a:t>
            </a:r>
            <a:r>
              <a:rPr lang="tr-TR" sz="1200" dirty="0" smtClean="0"/>
              <a:t>TAŞIMACILIĞI</a:t>
            </a:r>
          </a:p>
          <a:p>
            <a:r>
              <a:rPr lang="tr-TR" sz="1200" dirty="0" smtClean="0"/>
              <a:t>UNICO SIGORTA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UNIT YATIRIM HOLDİNG</a:t>
            </a:r>
            <a:br>
              <a:rPr lang="tr-TR" sz="1200" dirty="0" smtClean="0"/>
            </a:br>
            <a:r>
              <a:rPr lang="tr-TR" sz="1200" dirty="0" smtClean="0"/>
              <a:t>ÜSKÜDAR ÜNİVERSİTESİ</a:t>
            </a:r>
            <a:br>
              <a:rPr lang="tr-TR" sz="1200" dirty="0" smtClean="0"/>
            </a:br>
            <a:r>
              <a:rPr lang="tr-TR" sz="1200" dirty="0" smtClean="0"/>
              <a:t>VATAN BİLGİSAYAR</a:t>
            </a:r>
            <a:br>
              <a:rPr lang="tr-TR" sz="1200" dirty="0" smtClean="0"/>
            </a:br>
            <a:r>
              <a:rPr lang="tr-TR" sz="1200" dirty="0" smtClean="0"/>
              <a:t>VODAFONE</a:t>
            </a:r>
            <a:br>
              <a:rPr lang="tr-TR" sz="1200" dirty="0" smtClean="0"/>
            </a:br>
            <a:r>
              <a:rPr lang="tr-TR" sz="1200" dirty="0" smtClean="0"/>
              <a:t>WEST DEUTCHE LANDESBANK</a:t>
            </a:r>
            <a:br>
              <a:rPr lang="tr-TR" sz="1200" dirty="0" smtClean="0"/>
            </a:br>
            <a:r>
              <a:rPr lang="tr-TR" sz="1200" dirty="0" smtClean="0"/>
              <a:t>YAKUT SİGORTA</a:t>
            </a:r>
            <a:br>
              <a:rPr lang="tr-TR" sz="1200" dirty="0" smtClean="0"/>
            </a:br>
            <a:r>
              <a:rPr lang="tr-TR" sz="1200" dirty="0" smtClean="0"/>
              <a:t>YAZ A.Ş</a:t>
            </a:r>
            <a:br>
              <a:rPr lang="tr-TR" sz="1200" dirty="0" smtClean="0"/>
            </a:br>
            <a:r>
              <a:rPr lang="tr-TR" sz="1200" dirty="0" smtClean="0"/>
              <a:t>YEMEK SEPETİ</a:t>
            </a:r>
            <a:br>
              <a:rPr lang="tr-TR" sz="1200" dirty="0" smtClean="0"/>
            </a:br>
            <a:r>
              <a:rPr lang="tr-TR" sz="1200" dirty="0" smtClean="0"/>
              <a:t>YENİ ELEKTRİK A.Ş</a:t>
            </a:r>
            <a:br>
              <a:rPr lang="tr-TR" sz="1200" dirty="0" smtClean="0"/>
            </a:br>
            <a:r>
              <a:rPr lang="tr-TR" sz="1200" dirty="0" smtClean="0"/>
              <a:t>ZENITH GEMİCİLİK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13918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2" y="2894850"/>
            <a:ext cx="3514725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74" y="2952000"/>
            <a:ext cx="52387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61" y="2898000"/>
            <a:ext cx="171450" cy="17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00" y="3829050"/>
            <a:ext cx="348615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3373200"/>
            <a:ext cx="381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3142800"/>
            <a:ext cx="323850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00" y="3168000"/>
            <a:ext cx="32385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8" y="2983725"/>
            <a:ext cx="314325" cy="219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31350"/>
            <a:ext cx="219075" cy="20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060000"/>
            <a:ext cx="219075" cy="209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00" y="2916000"/>
            <a:ext cx="238125" cy="133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00" y="2923200"/>
            <a:ext cx="247650" cy="123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89" y="2880000"/>
            <a:ext cx="200025" cy="57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420" y="5229200"/>
            <a:ext cx="283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487F9E"/>
                </a:solidFill>
              </a:rPr>
              <a:t>TEŞEKKÜR EDERİZ</a:t>
            </a:r>
            <a:endParaRPr lang="tr-TR" sz="2800" b="1" dirty="0">
              <a:solidFill>
                <a:srgbClr val="487F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839824" y="2096368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Oval 5"/>
          <p:cNvSpPr/>
          <p:nvPr/>
        </p:nvSpPr>
        <p:spPr>
          <a:xfrm>
            <a:off x="510347" y="2096370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Oval 6"/>
          <p:cNvSpPr/>
          <p:nvPr/>
        </p:nvSpPr>
        <p:spPr>
          <a:xfrm>
            <a:off x="-164740" y="2096368"/>
            <a:ext cx="3386138" cy="338613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1524" y="3604773"/>
            <a:ext cx="155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Neden </a:t>
            </a:r>
            <a:r>
              <a:rPr lang="tr-TR" b="1" dirty="0" err="1" smtClean="0">
                <a:solidFill>
                  <a:schemeClr val="bg1"/>
                </a:solidFill>
                <a:latin typeface="+mj-lt"/>
              </a:rPr>
              <a:t>Siztek</a:t>
            </a:r>
            <a:r>
              <a:rPr lang="tr-TR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20935" y="1679755"/>
            <a:ext cx="1364456" cy="1364456"/>
          </a:xfrm>
          <a:prstGeom prst="ellipse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1" name="Oval 20"/>
          <p:cNvSpPr/>
          <p:nvPr/>
        </p:nvSpPr>
        <p:spPr>
          <a:xfrm>
            <a:off x="1669640" y="1447243"/>
            <a:ext cx="609914" cy="60991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2" name="Oval 21"/>
          <p:cNvSpPr/>
          <p:nvPr/>
        </p:nvSpPr>
        <p:spPr>
          <a:xfrm>
            <a:off x="154532" y="1884853"/>
            <a:ext cx="218294" cy="21829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3" name="Oval 22"/>
          <p:cNvSpPr/>
          <p:nvPr/>
        </p:nvSpPr>
        <p:spPr>
          <a:xfrm>
            <a:off x="3177835" y="5515999"/>
            <a:ext cx="339578" cy="339578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4" name="Oval 23"/>
          <p:cNvSpPr/>
          <p:nvPr/>
        </p:nvSpPr>
        <p:spPr>
          <a:xfrm>
            <a:off x="2379769" y="5287923"/>
            <a:ext cx="621850" cy="62185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5" name="Oval 24"/>
          <p:cNvSpPr/>
          <p:nvPr/>
        </p:nvSpPr>
        <p:spPr>
          <a:xfrm>
            <a:off x="947792" y="5478052"/>
            <a:ext cx="218294" cy="21829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6" name="Oval 25"/>
          <p:cNvSpPr/>
          <p:nvPr/>
        </p:nvSpPr>
        <p:spPr>
          <a:xfrm>
            <a:off x="3129163" y="5228736"/>
            <a:ext cx="180346" cy="18034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pic>
        <p:nvPicPr>
          <p:cNvPr id="2050" name="Picture 2" descr="H:\PROJELER\bitmeyenler\siztek etic\kurumsal sunum\GraphicRiver - Bundle 4 in 1 Business PowerPoint Templates\GraphicRiver - 2014 Business PowerPoint Template 894137\03_ Icon (png format)\combo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38" y="2057157"/>
            <a:ext cx="621850" cy="6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96484" y="527149"/>
            <a:ext cx="5356036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tr-TR" sz="1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Aktif ve dinamik eğitimli kadro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Stratejik iş ortaklıkları ve Türkiye çapında destek verebilme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Özel çözüm üretebilecek esnek hizmet anlayışı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ITIL süreçlerine uygun proje ve hizmet yönetimi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15 yıllık deneyim ve bilgi birikimi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Güçlü referanslar, örnek projeler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Uluslararası (global) şirketlerin iş süreçlerine entegrasyon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Stratejik iş birliği ve dayanışma platformunda hizmet verebilirlik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Teknoloji liderliği ve innovasyon</a:t>
            </a:r>
          </a:p>
          <a:p>
            <a:pPr eaLnBrk="1" hangingPunct="1">
              <a:defRPr/>
            </a:pPr>
            <a:r>
              <a:rPr lang="tr-TR" sz="1800" dirty="0" smtClean="0">
                <a:solidFill>
                  <a:schemeClr val="bg1"/>
                </a:solidFill>
                <a:latin typeface="+mj-lt"/>
              </a:rPr>
              <a:t>Müşteri memnuniyeti farkındalığı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tr-TR" sz="1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50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5659" y="173831"/>
            <a:ext cx="220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ÇÖZÜMLERİMİZ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1180744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r="11771"/>
          <a:stretch/>
        </p:blipFill>
        <p:spPr>
          <a:xfrm>
            <a:off x="179999" y="1181160"/>
            <a:ext cx="2116800" cy="1245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9512" y="2439008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" name="TextBox 32"/>
          <p:cNvSpPr txBox="1"/>
          <p:nvPr/>
        </p:nvSpPr>
        <p:spPr>
          <a:xfrm>
            <a:off x="442139" y="2511602"/>
            <a:ext cx="156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İŞ SÜREKLİLİĞİ ve</a:t>
            </a:r>
          </a:p>
          <a:p>
            <a:pPr algn="ctr"/>
            <a:r>
              <a:rPr lang="tr-TR" sz="1400" dirty="0" smtClean="0"/>
              <a:t>FELAKET KRTARMA</a:t>
            </a:r>
            <a:endParaRPr lang="id-ID" sz="1400" dirty="0">
              <a:solidFill>
                <a:srgbClr val="358FCB"/>
              </a:solidFill>
              <a:latin typeface="PT Sans" panose="020B0503020203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71010" y="3068960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89456" y="1192109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" b="11823"/>
          <a:stretch/>
        </p:blipFill>
        <p:spPr>
          <a:xfrm>
            <a:off x="2389456" y="1192108"/>
            <a:ext cx="2116800" cy="1245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389456" y="2450373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4" name="TextBox 53"/>
          <p:cNvSpPr txBox="1"/>
          <p:nvPr/>
        </p:nvSpPr>
        <p:spPr>
          <a:xfrm>
            <a:off x="2728836" y="2636912"/>
            <a:ext cx="1413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SANALLAŞTIRMA</a:t>
            </a:r>
            <a:endParaRPr lang="id-ID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280954" y="3080325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99401" y="1192108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" b="9344"/>
          <a:stretch/>
        </p:blipFill>
        <p:spPr>
          <a:xfrm>
            <a:off x="4601213" y="1192108"/>
            <a:ext cx="2116800" cy="12456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599401" y="2450372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TextBox 58"/>
          <p:cNvSpPr txBox="1"/>
          <p:nvPr/>
        </p:nvSpPr>
        <p:spPr>
          <a:xfrm>
            <a:off x="4929482" y="2617167"/>
            <a:ext cx="143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VERİ YEDEKLEME</a:t>
            </a:r>
            <a:endParaRPr lang="id-ID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5490899" y="3080324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817803" y="1180744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>
          <a:xfrm>
            <a:off x="6817803" y="1180744"/>
            <a:ext cx="2115636" cy="12456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17803" y="2439008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4" name="TextBox 63"/>
          <p:cNvSpPr txBox="1"/>
          <p:nvPr/>
        </p:nvSpPr>
        <p:spPr>
          <a:xfrm>
            <a:off x="7253393" y="2511602"/>
            <a:ext cx="1220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UÇTAN UCA</a:t>
            </a:r>
          </a:p>
          <a:p>
            <a:r>
              <a:rPr lang="tr-TR" dirty="0" smtClean="0"/>
              <a:t>BT GÜVENLİĞİ</a:t>
            </a:r>
            <a:endParaRPr lang="id-ID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7709301" y="3068960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276836" y="3489643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22125" r="10911" b="11469"/>
          <a:stretch/>
        </p:blipFill>
        <p:spPr>
          <a:xfrm>
            <a:off x="1276836" y="3495600"/>
            <a:ext cx="2116800" cy="12456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276836" y="4747907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TextBox 68"/>
          <p:cNvSpPr txBox="1"/>
          <p:nvPr/>
        </p:nvSpPr>
        <p:spPr>
          <a:xfrm>
            <a:off x="1340083" y="4820501"/>
            <a:ext cx="196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MICROSOFT KURUMSAL</a:t>
            </a:r>
          </a:p>
          <a:p>
            <a:r>
              <a:rPr lang="tr-TR" dirty="0" smtClean="0"/>
              <a:t>ÜRÜNLER ve OFFICE 365</a:t>
            </a:r>
            <a:endParaRPr lang="id-ID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168334" y="5377859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486780" y="3501008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2" r="28966"/>
          <a:stretch/>
        </p:blipFill>
        <p:spPr>
          <a:xfrm>
            <a:off x="3486780" y="3501008"/>
            <a:ext cx="2116800" cy="124019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486780" y="4759272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4" name="TextBox 73"/>
          <p:cNvSpPr txBox="1"/>
          <p:nvPr/>
        </p:nvSpPr>
        <p:spPr>
          <a:xfrm>
            <a:off x="3651304" y="4831866"/>
            <a:ext cx="1762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DELL</a:t>
            </a:r>
          </a:p>
          <a:p>
            <a:r>
              <a:rPr lang="tr-TR" dirty="0" smtClean="0"/>
              <a:t>KURUMSAL ÜRÜNLER</a:t>
            </a:r>
            <a:endParaRPr lang="id-ID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378278" y="5389224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696725" y="3501007"/>
            <a:ext cx="2115635" cy="204985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 b="892"/>
          <a:stretch/>
        </p:blipFill>
        <p:spPr>
          <a:xfrm>
            <a:off x="5696725" y="3501009"/>
            <a:ext cx="2116800" cy="124200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5696725" y="4759271"/>
            <a:ext cx="2115635" cy="79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9" name="TextBox 78"/>
          <p:cNvSpPr txBox="1"/>
          <p:nvPr/>
        </p:nvSpPr>
        <p:spPr>
          <a:xfrm>
            <a:off x="5774398" y="4831865"/>
            <a:ext cx="193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400"/>
            </a:lvl1pPr>
          </a:lstStyle>
          <a:p>
            <a:r>
              <a:rPr lang="tr-TR" dirty="0" smtClean="0"/>
              <a:t>TOPLU EPOSTA</a:t>
            </a:r>
          </a:p>
          <a:p>
            <a:r>
              <a:rPr lang="tr-TR" dirty="0" smtClean="0"/>
              <a:t>GÖNDERİM ÇÖZÜMLERİ</a:t>
            </a:r>
            <a:endParaRPr lang="id-ID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588223" y="5389223"/>
            <a:ext cx="39269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7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2" grpId="0" animBg="1"/>
      <p:bldP spid="33" grpId="0"/>
      <p:bldP spid="51" grpId="0" animBg="1"/>
      <p:bldP spid="53" grpId="0" animBg="1"/>
      <p:bldP spid="54" grpId="0"/>
      <p:bldP spid="56" grpId="0" animBg="1"/>
      <p:bldP spid="58" grpId="0" animBg="1"/>
      <p:bldP spid="59" grpId="0"/>
      <p:bldP spid="61" grpId="0" animBg="1"/>
      <p:bldP spid="63" grpId="0" animBg="1"/>
      <p:bldP spid="64" grpId="0"/>
      <p:bldP spid="66" grpId="0" animBg="1"/>
      <p:bldP spid="68" grpId="0" animBg="1"/>
      <p:bldP spid="69" grpId="0"/>
      <p:bldP spid="71" grpId="0" animBg="1"/>
      <p:bldP spid="73" grpId="0" animBg="1"/>
      <p:bldP spid="74" grpId="0"/>
      <p:bldP spid="76" grpId="0" animBg="1"/>
      <p:bldP spid="78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5081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İŞ SÜREKLİLİĞİ ve FELAKET KURTARMA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988" y="1690930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Yerel Felaketler</a:t>
            </a:r>
            <a:endParaRPr lang="tr-TR" dirty="0" smtClean="0"/>
          </a:p>
          <a:p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Yerel </a:t>
            </a:r>
            <a:r>
              <a:rPr lang="tr-TR" dirty="0"/>
              <a:t>alan ağı içerisinde çalışmakta olan iş kritik sistem ve servisler ile ilgili olası felaket senaryolarına özel çözümlerimiz;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E-posta </a:t>
            </a:r>
            <a:r>
              <a:rPr lang="tr-TR" dirty="0"/>
              <a:t>sürekliliği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Veritabanı</a:t>
            </a:r>
            <a:r>
              <a:rPr lang="tr-TR" dirty="0"/>
              <a:t> kümeleme (</a:t>
            </a:r>
            <a:r>
              <a:rPr lang="tr-TR" dirty="0" err="1"/>
              <a:t>clustering</a:t>
            </a:r>
            <a:r>
              <a:rPr lang="tr-TR" dirty="0"/>
              <a:t>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Yük paylaştırma (</a:t>
            </a:r>
            <a:r>
              <a:rPr lang="tr-TR" dirty="0" err="1"/>
              <a:t>load</a:t>
            </a:r>
            <a:r>
              <a:rPr lang="tr-TR" dirty="0"/>
              <a:t> </a:t>
            </a:r>
            <a:r>
              <a:rPr lang="tr-TR" dirty="0" err="1"/>
              <a:t>balancing</a:t>
            </a:r>
            <a:r>
              <a:rPr lang="tr-TR" dirty="0"/>
              <a:t>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Sunucu sanallaştırma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yedekleme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4896000" y="1679897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Küresel Felaketler</a:t>
            </a:r>
            <a:endParaRPr lang="tr-TR" dirty="0" smtClean="0"/>
          </a:p>
          <a:p>
            <a:r>
              <a:rPr lang="tr-TR" dirty="0"/>
              <a:t> </a:t>
            </a:r>
            <a:endParaRPr lang="tr-TR" dirty="0" smtClean="0"/>
          </a:p>
          <a:p>
            <a:r>
              <a:rPr lang="tr-TR" dirty="0"/>
              <a:t>Daha geniş kapsamlı felaket senaryoları üzerine tasarlanmış müşteriye özel çözümlerimiz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Depolama </a:t>
            </a:r>
            <a:r>
              <a:rPr lang="tr-TR" dirty="0"/>
              <a:t>tabanlı uzak nokta </a:t>
            </a:r>
            <a:r>
              <a:rPr lang="tr-TR" dirty="0" err="1"/>
              <a:t>replikasyon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Sunucu tabanlı uzak nokta </a:t>
            </a:r>
            <a:r>
              <a:rPr lang="tr-TR" dirty="0" err="1"/>
              <a:t>replikasyon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Sunucu ve masaüstü sanallaştırma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Felaket merkezi </a:t>
            </a:r>
            <a:r>
              <a:rPr lang="tr-TR" dirty="0" err="1"/>
              <a:t>tedariği</a:t>
            </a:r>
            <a:r>
              <a:rPr lang="tr-TR" dirty="0"/>
              <a:t> (barındırma)</a:t>
            </a:r>
          </a:p>
        </p:txBody>
      </p:sp>
      <p:sp>
        <p:nvSpPr>
          <p:cNvPr id="16" name="Oval 15"/>
          <p:cNvSpPr/>
          <p:nvPr/>
        </p:nvSpPr>
        <p:spPr>
          <a:xfrm rot="16200000">
            <a:off x="2807790" y="1108922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cxnSp>
        <p:nvCxnSpPr>
          <p:cNvPr id="7" name="Straight Connector 6"/>
          <p:cNvCxnSpPr>
            <a:stCxn id="16" idx="0"/>
          </p:cNvCxnSpPr>
          <p:nvPr/>
        </p:nvCxnSpPr>
        <p:spPr>
          <a:xfrm flipH="1" flipV="1">
            <a:off x="539552" y="1637060"/>
            <a:ext cx="2268238" cy="1"/>
          </a:xfrm>
          <a:prstGeom prst="line">
            <a:avLst/>
          </a:prstGeom>
          <a:ln w="22225" cap="flat" cmpd="sng">
            <a:solidFill>
              <a:srgbClr val="487F9E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6200000">
            <a:off x="7260138" y="112474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42918" y="1456819"/>
            <a:ext cx="306646" cy="349551"/>
            <a:chOff x="6873875" y="742950"/>
            <a:chExt cx="771526" cy="879476"/>
          </a:xfrm>
        </p:grpSpPr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120 w 120"/>
                <a:gd name="T1" fmla="*/ 20 h 20"/>
                <a:gd name="T2" fmla="*/ 60 w 120"/>
                <a:gd name="T3" fmla="*/ 0 h 20"/>
                <a:gd name="T4" fmla="*/ 0 w 120"/>
                <a:gd name="T5" fmla="*/ 20 h 20"/>
                <a:gd name="T6" fmla="*/ 120 w 1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152 w 195"/>
                <a:gd name="T1" fmla="*/ 0 h 195"/>
                <a:gd name="T2" fmla="*/ 152 w 195"/>
                <a:gd name="T3" fmla="*/ 152 h 195"/>
                <a:gd name="T4" fmla="*/ 0 w 195"/>
                <a:gd name="T5" fmla="*/ 15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5" name="Straight Connector 34"/>
          <p:cNvCxnSpPr>
            <a:stCxn id="26" idx="0"/>
          </p:cNvCxnSpPr>
          <p:nvPr/>
        </p:nvCxnSpPr>
        <p:spPr>
          <a:xfrm flipH="1" flipV="1">
            <a:off x="4991900" y="1652883"/>
            <a:ext cx="2268238" cy="1"/>
          </a:xfrm>
          <a:prstGeom prst="line">
            <a:avLst/>
          </a:prstGeom>
          <a:ln w="22225" cap="flat" cmpd="sng">
            <a:solidFill>
              <a:srgbClr val="487F9E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135798" y="1460173"/>
            <a:ext cx="400262" cy="339907"/>
            <a:chOff x="3995087" y="1545323"/>
            <a:chExt cx="289731" cy="246043"/>
          </a:xfrm>
          <a:solidFill>
            <a:schemeClr val="bg1"/>
          </a:solidFill>
        </p:grpSpPr>
        <p:sp>
          <p:nvSpPr>
            <p:cNvPr id="36" name="Freeform 168"/>
            <p:cNvSpPr>
              <a:spLocks noEditPoints="1"/>
            </p:cNvSpPr>
            <p:nvPr/>
          </p:nvSpPr>
          <p:spPr bwMode="auto">
            <a:xfrm>
              <a:off x="4032644" y="1545323"/>
              <a:ext cx="214616" cy="168627"/>
            </a:xfrm>
            <a:custGeom>
              <a:avLst/>
              <a:gdLst>
                <a:gd name="T0" fmla="*/ 93 w 118"/>
                <a:gd name="T1" fmla="*/ 93 h 93"/>
                <a:gd name="T2" fmla="*/ 93 w 118"/>
                <a:gd name="T3" fmla="*/ 61 h 93"/>
                <a:gd name="T4" fmla="*/ 109 w 118"/>
                <a:gd name="T5" fmla="*/ 47 h 93"/>
                <a:gd name="T6" fmla="*/ 118 w 118"/>
                <a:gd name="T7" fmla="*/ 47 h 93"/>
                <a:gd name="T8" fmla="*/ 118 w 118"/>
                <a:gd name="T9" fmla="*/ 12 h 93"/>
                <a:gd name="T10" fmla="*/ 105 w 118"/>
                <a:gd name="T11" fmla="*/ 0 h 93"/>
                <a:gd name="T12" fmla="*/ 76 w 118"/>
                <a:gd name="T13" fmla="*/ 0 h 93"/>
                <a:gd name="T14" fmla="*/ 76 w 118"/>
                <a:gd name="T15" fmla="*/ 15 h 93"/>
                <a:gd name="T16" fmla="*/ 87 w 118"/>
                <a:gd name="T17" fmla="*/ 25 h 93"/>
                <a:gd name="T18" fmla="*/ 76 w 118"/>
                <a:gd name="T19" fmla="*/ 36 h 93"/>
                <a:gd name="T20" fmla="*/ 76 w 118"/>
                <a:gd name="T21" fmla="*/ 43 h 93"/>
                <a:gd name="T22" fmla="*/ 87 w 118"/>
                <a:gd name="T23" fmla="*/ 53 h 93"/>
                <a:gd name="T24" fmla="*/ 76 w 118"/>
                <a:gd name="T25" fmla="*/ 64 h 93"/>
                <a:gd name="T26" fmla="*/ 76 w 118"/>
                <a:gd name="T27" fmla="*/ 93 h 93"/>
                <a:gd name="T28" fmla="*/ 93 w 118"/>
                <a:gd name="T29" fmla="*/ 93 h 93"/>
                <a:gd name="T30" fmla="*/ 76 w 118"/>
                <a:gd name="T31" fmla="*/ 0 h 93"/>
                <a:gd name="T32" fmla="*/ 42 w 118"/>
                <a:gd name="T33" fmla="*/ 0 h 93"/>
                <a:gd name="T34" fmla="*/ 42 w 118"/>
                <a:gd name="T35" fmla="*/ 15 h 93"/>
                <a:gd name="T36" fmla="*/ 42 w 118"/>
                <a:gd name="T37" fmla="*/ 15 h 93"/>
                <a:gd name="T38" fmla="*/ 53 w 118"/>
                <a:gd name="T39" fmla="*/ 25 h 93"/>
                <a:gd name="T40" fmla="*/ 42 w 118"/>
                <a:gd name="T41" fmla="*/ 36 h 93"/>
                <a:gd name="T42" fmla="*/ 42 w 118"/>
                <a:gd name="T43" fmla="*/ 43 h 93"/>
                <a:gd name="T44" fmla="*/ 42 w 118"/>
                <a:gd name="T45" fmla="*/ 43 h 93"/>
                <a:gd name="T46" fmla="*/ 53 w 118"/>
                <a:gd name="T47" fmla="*/ 53 h 93"/>
                <a:gd name="T48" fmla="*/ 42 w 118"/>
                <a:gd name="T49" fmla="*/ 64 h 93"/>
                <a:gd name="T50" fmla="*/ 42 w 118"/>
                <a:gd name="T51" fmla="*/ 93 h 93"/>
                <a:gd name="T52" fmla="*/ 76 w 118"/>
                <a:gd name="T53" fmla="*/ 93 h 93"/>
                <a:gd name="T54" fmla="*/ 76 w 118"/>
                <a:gd name="T55" fmla="*/ 64 h 93"/>
                <a:gd name="T56" fmla="*/ 76 w 118"/>
                <a:gd name="T57" fmla="*/ 64 h 93"/>
                <a:gd name="T58" fmla="*/ 65 w 118"/>
                <a:gd name="T59" fmla="*/ 53 h 93"/>
                <a:gd name="T60" fmla="*/ 76 w 118"/>
                <a:gd name="T61" fmla="*/ 43 h 93"/>
                <a:gd name="T62" fmla="*/ 76 w 118"/>
                <a:gd name="T63" fmla="*/ 43 h 93"/>
                <a:gd name="T64" fmla="*/ 76 w 118"/>
                <a:gd name="T65" fmla="*/ 43 h 93"/>
                <a:gd name="T66" fmla="*/ 76 w 118"/>
                <a:gd name="T67" fmla="*/ 36 h 93"/>
                <a:gd name="T68" fmla="*/ 76 w 118"/>
                <a:gd name="T69" fmla="*/ 36 h 93"/>
                <a:gd name="T70" fmla="*/ 65 w 118"/>
                <a:gd name="T71" fmla="*/ 25 h 93"/>
                <a:gd name="T72" fmla="*/ 76 w 118"/>
                <a:gd name="T73" fmla="*/ 15 h 93"/>
                <a:gd name="T74" fmla="*/ 76 w 118"/>
                <a:gd name="T75" fmla="*/ 15 h 93"/>
                <a:gd name="T76" fmla="*/ 76 w 118"/>
                <a:gd name="T77" fmla="*/ 15 h 93"/>
                <a:gd name="T78" fmla="*/ 76 w 118"/>
                <a:gd name="T79" fmla="*/ 0 h 93"/>
                <a:gd name="T80" fmla="*/ 42 w 118"/>
                <a:gd name="T81" fmla="*/ 0 h 93"/>
                <a:gd name="T82" fmla="*/ 13 w 118"/>
                <a:gd name="T83" fmla="*/ 0 h 93"/>
                <a:gd name="T84" fmla="*/ 0 w 118"/>
                <a:gd name="T85" fmla="*/ 12 h 93"/>
                <a:gd name="T86" fmla="*/ 0 w 118"/>
                <a:gd name="T87" fmla="*/ 47 h 93"/>
                <a:gd name="T88" fmla="*/ 10 w 118"/>
                <a:gd name="T89" fmla="*/ 47 h 93"/>
                <a:gd name="T90" fmla="*/ 25 w 118"/>
                <a:gd name="T91" fmla="*/ 61 h 93"/>
                <a:gd name="T92" fmla="*/ 25 w 118"/>
                <a:gd name="T93" fmla="*/ 93 h 93"/>
                <a:gd name="T94" fmla="*/ 42 w 118"/>
                <a:gd name="T95" fmla="*/ 93 h 93"/>
                <a:gd name="T96" fmla="*/ 42 w 118"/>
                <a:gd name="T97" fmla="*/ 64 h 93"/>
                <a:gd name="T98" fmla="*/ 32 w 118"/>
                <a:gd name="T99" fmla="*/ 53 h 93"/>
                <a:gd name="T100" fmla="*/ 42 w 118"/>
                <a:gd name="T101" fmla="*/ 43 h 93"/>
                <a:gd name="T102" fmla="*/ 42 w 118"/>
                <a:gd name="T103" fmla="*/ 36 h 93"/>
                <a:gd name="T104" fmla="*/ 32 w 118"/>
                <a:gd name="T105" fmla="*/ 25 h 93"/>
                <a:gd name="T106" fmla="*/ 42 w 118"/>
                <a:gd name="T107" fmla="*/ 15 h 93"/>
                <a:gd name="T108" fmla="*/ 42 w 118"/>
                <a:gd name="T109" fmla="*/ 0 h 93"/>
                <a:gd name="T110" fmla="*/ 42 w 118"/>
                <a:gd name="T111" fmla="*/ 15 h 93"/>
                <a:gd name="T112" fmla="*/ 42 w 118"/>
                <a:gd name="T113" fmla="*/ 15 h 93"/>
                <a:gd name="T114" fmla="*/ 42 w 118"/>
                <a:gd name="T115" fmla="*/ 43 h 93"/>
                <a:gd name="T116" fmla="*/ 42 w 118"/>
                <a:gd name="T117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93">
                  <a:moveTo>
                    <a:pt x="93" y="93"/>
                  </a:moveTo>
                  <a:cubicBezTo>
                    <a:pt x="93" y="61"/>
                    <a:pt x="93" y="61"/>
                    <a:pt x="93" y="61"/>
                  </a:cubicBezTo>
                  <a:cubicBezTo>
                    <a:pt x="93" y="52"/>
                    <a:pt x="99" y="47"/>
                    <a:pt x="10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5"/>
                    <a:pt x="112" y="0"/>
                    <a:pt x="10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2" y="15"/>
                    <a:pt x="87" y="19"/>
                    <a:pt x="87" y="25"/>
                  </a:cubicBezTo>
                  <a:cubicBezTo>
                    <a:pt x="87" y="31"/>
                    <a:pt x="82" y="36"/>
                    <a:pt x="76" y="3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2" y="43"/>
                    <a:pt x="87" y="47"/>
                    <a:pt x="87" y="53"/>
                  </a:cubicBezTo>
                  <a:cubicBezTo>
                    <a:pt x="87" y="59"/>
                    <a:pt x="82" y="64"/>
                    <a:pt x="76" y="64"/>
                  </a:cubicBezTo>
                  <a:cubicBezTo>
                    <a:pt x="76" y="93"/>
                    <a:pt x="76" y="93"/>
                    <a:pt x="76" y="93"/>
                  </a:cubicBezTo>
                  <a:lnTo>
                    <a:pt x="93" y="93"/>
                  </a:lnTo>
                  <a:close/>
                  <a:moveTo>
                    <a:pt x="7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8" y="15"/>
                    <a:pt x="53" y="19"/>
                    <a:pt x="53" y="25"/>
                  </a:cubicBezTo>
                  <a:cubicBezTo>
                    <a:pt x="53" y="31"/>
                    <a:pt x="48" y="36"/>
                    <a:pt x="42" y="3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8" y="43"/>
                    <a:pt x="53" y="47"/>
                    <a:pt x="53" y="53"/>
                  </a:cubicBezTo>
                  <a:cubicBezTo>
                    <a:pt x="53" y="59"/>
                    <a:pt x="48" y="64"/>
                    <a:pt x="42" y="64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0" y="64"/>
                    <a:pt x="65" y="59"/>
                    <a:pt x="65" y="53"/>
                  </a:cubicBezTo>
                  <a:cubicBezTo>
                    <a:pt x="65" y="47"/>
                    <a:pt x="70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0" y="36"/>
                    <a:pt x="65" y="31"/>
                    <a:pt x="65" y="25"/>
                  </a:cubicBezTo>
                  <a:cubicBezTo>
                    <a:pt x="65" y="19"/>
                    <a:pt x="70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76" y="0"/>
                  </a:lnTo>
                  <a:close/>
                  <a:moveTo>
                    <a:pt x="4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20" y="47"/>
                    <a:pt x="25" y="52"/>
                    <a:pt x="25" y="61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6" y="64"/>
                    <a:pt x="32" y="59"/>
                    <a:pt x="32" y="53"/>
                  </a:cubicBezTo>
                  <a:cubicBezTo>
                    <a:pt x="32" y="47"/>
                    <a:pt x="36" y="43"/>
                    <a:pt x="42" y="4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6" y="36"/>
                    <a:pt x="32" y="31"/>
                    <a:pt x="32" y="25"/>
                  </a:cubicBezTo>
                  <a:cubicBezTo>
                    <a:pt x="32" y="19"/>
                    <a:pt x="36" y="15"/>
                    <a:pt x="42" y="15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5"/>
                    <a:pt x="42" y="15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3995087" y="1637302"/>
              <a:ext cx="289731" cy="154064"/>
            </a:xfrm>
            <a:custGeom>
              <a:avLst/>
              <a:gdLst>
                <a:gd name="T0" fmla="*/ 150 w 160"/>
                <a:gd name="T1" fmla="*/ 0 h 85"/>
                <a:gd name="T2" fmla="*/ 139 w 160"/>
                <a:gd name="T3" fmla="*/ 0 h 85"/>
                <a:gd name="T4" fmla="*/ 130 w 160"/>
                <a:gd name="T5" fmla="*/ 0 h 85"/>
                <a:gd name="T6" fmla="*/ 119 w 160"/>
                <a:gd name="T7" fmla="*/ 10 h 85"/>
                <a:gd name="T8" fmla="*/ 119 w 160"/>
                <a:gd name="T9" fmla="*/ 47 h 85"/>
                <a:gd name="T10" fmla="*/ 42 w 160"/>
                <a:gd name="T11" fmla="*/ 47 h 85"/>
                <a:gd name="T12" fmla="*/ 42 w 160"/>
                <a:gd name="T13" fmla="*/ 10 h 85"/>
                <a:gd name="T14" fmla="*/ 31 w 160"/>
                <a:gd name="T15" fmla="*/ 0 h 85"/>
                <a:gd name="T16" fmla="*/ 21 w 160"/>
                <a:gd name="T17" fmla="*/ 0 h 85"/>
                <a:gd name="T18" fmla="*/ 11 w 160"/>
                <a:gd name="T19" fmla="*/ 0 h 85"/>
                <a:gd name="T20" fmla="*/ 0 w 160"/>
                <a:gd name="T21" fmla="*/ 10 h 85"/>
                <a:gd name="T22" fmla="*/ 0 w 160"/>
                <a:gd name="T23" fmla="*/ 63 h 85"/>
                <a:gd name="T24" fmla="*/ 15 w 160"/>
                <a:gd name="T25" fmla="*/ 79 h 85"/>
                <a:gd name="T26" fmla="*/ 16 w 160"/>
                <a:gd name="T27" fmla="*/ 80 h 85"/>
                <a:gd name="T28" fmla="*/ 17 w 160"/>
                <a:gd name="T29" fmla="*/ 83 h 85"/>
                <a:gd name="T30" fmla="*/ 22 w 160"/>
                <a:gd name="T31" fmla="*/ 85 h 85"/>
                <a:gd name="T32" fmla="*/ 25 w 160"/>
                <a:gd name="T33" fmla="*/ 85 h 85"/>
                <a:gd name="T34" fmla="*/ 30 w 160"/>
                <a:gd name="T35" fmla="*/ 83 h 85"/>
                <a:gd name="T36" fmla="*/ 31 w 160"/>
                <a:gd name="T37" fmla="*/ 80 h 85"/>
                <a:gd name="T38" fmla="*/ 31 w 160"/>
                <a:gd name="T39" fmla="*/ 79 h 85"/>
                <a:gd name="T40" fmla="*/ 129 w 160"/>
                <a:gd name="T41" fmla="*/ 79 h 85"/>
                <a:gd name="T42" fmla="*/ 129 w 160"/>
                <a:gd name="T43" fmla="*/ 80 h 85"/>
                <a:gd name="T44" fmla="*/ 130 w 160"/>
                <a:gd name="T45" fmla="*/ 83 h 85"/>
                <a:gd name="T46" fmla="*/ 135 w 160"/>
                <a:gd name="T47" fmla="*/ 85 h 85"/>
                <a:gd name="T48" fmla="*/ 138 w 160"/>
                <a:gd name="T49" fmla="*/ 85 h 85"/>
                <a:gd name="T50" fmla="*/ 143 w 160"/>
                <a:gd name="T51" fmla="*/ 83 h 85"/>
                <a:gd name="T52" fmla="*/ 144 w 160"/>
                <a:gd name="T53" fmla="*/ 80 h 85"/>
                <a:gd name="T54" fmla="*/ 145 w 160"/>
                <a:gd name="T55" fmla="*/ 79 h 85"/>
                <a:gd name="T56" fmla="*/ 150 w 160"/>
                <a:gd name="T57" fmla="*/ 79 h 85"/>
                <a:gd name="T58" fmla="*/ 160 w 160"/>
                <a:gd name="T59" fmla="*/ 63 h 85"/>
                <a:gd name="T60" fmla="*/ 160 w 160"/>
                <a:gd name="T61" fmla="*/ 10 h 85"/>
                <a:gd name="T62" fmla="*/ 150 w 160"/>
                <a:gd name="T6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85">
                  <a:moveTo>
                    <a:pt x="15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19" y="3"/>
                    <a:pt x="119" y="1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3"/>
                    <a:pt x="38" y="0"/>
                    <a:pt x="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3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0"/>
                    <a:pt x="8" y="79"/>
                    <a:pt x="15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1"/>
                    <a:pt x="16" y="82"/>
                    <a:pt x="17" y="83"/>
                  </a:cubicBezTo>
                  <a:cubicBezTo>
                    <a:pt x="18" y="84"/>
                    <a:pt x="20" y="85"/>
                    <a:pt x="22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7" y="85"/>
                    <a:pt x="29" y="84"/>
                    <a:pt x="30" y="83"/>
                  </a:cubicBezTo>
                  <a:cubicBezTo>
                    <a:pt x="31" y="82"/>
                    <a:pt x="31" y="81"/>
                    <a:pt x="31" y="80"/>
                  </a:cubicBezTo>
                  <a:cubicBezTo>
                    <a:pt x="31" y="80"/>
                    <a:pt x="31" y="79"/>
                    <a:pt x="31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9" y="79"/>
                    <a:pt x="129" y="80"/>
                    <a:pt x="129" y="80"/>
                  </a:cubicBezTo>
                  <a:cubicBezTo>
                    <a:pt x="129" y="81"/>
                    <a:pt x="130" y="82"/>
                    <a:pt x="130" y="83"/>
                  </a:cubicBezTo>
                  <a:cubicBezTo>
                    <a:pt x="131" y="84"/>
                    <a:pt x="133" y="85"/>
                    <a:pt x="135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40" y="85"/>
                    <a:pt x="142" y="84"/>
                    <a:pt x="143" y="83"/>
                  </a:cubicBezTo>
                  <a:cubicBezTo>
                    <a:pt x="144" y="82"/>
                    <a:pt x="144" y="81"/>
                    <a:pt x="144" y="80"/>
                  </a:cubicBezTo>
                  <a:cubicBezTo>
                    <a:pt x="145" y="80"/>
                    <a:pt x="145" y="79"/>
                    <a:pt x="145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7" y="79"/>
                    <a:pt x="160" y="70"/>
                    <a:pt x="160" y="63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3"/>
                    <a:pt x="157" y="0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4988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1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235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SANALLAŞTIRMA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2924944"/>
            <a:ext cx="80064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/>
              <a:t>Sanallaştırmanın temel avantajları;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Yüksek erişilebilirlik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İş sürekliliği için elverişli altyapı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Yönetim Kolaylığı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Huızlı geri dönüş (fast recovery) yetenekleri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Hızlı, kolay ve özelleştirilmiş sunucu provizyonu imkanı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Barındırma ortamlarında daha az kaynak tüketimi (elektrik , soğıtma, enerji v.s)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Kolay genişleme ve büyüyebilme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453988" y="836712"/>
            <a:ext cx="699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İşletmelerin hedefi BT yönetim maliyetlerini ort ave uzun vadede azaltmak.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894148" y="2195572"/>
            <a:ext cx="6566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Sanallaştırma çözümleri ile bu hedefe kolay ulaşabilmek mümkün. 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653780" y="1816761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68180" y="1164524"/>
            <a:ext cx="452688" cy="515541"/>
            <a:chOff x="812800" y="2719388"/>
            <a:chExt cx="1017588" cy="1158875"/>
          </a:xfrm>
          <a:solidFill>
            <a:schemeClr val="bg1"/>
          </a:solidFill>
        </p:grpSpPr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812800" y="2719388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>
              <a:off x="1612900" y="3624263"/>
              <a:ext cx="71438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1612900" y="3406776"/>
              <a:ext cx="71438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>
              <a:off x="1612900" y="3190876"/>
              <a:ext cx="71438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952098" y="2114295"/>
            <a:ext cx="459641" cy="4612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981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3" grpId="0"/>
      <p:bldP spid="15" grpId="0" animBg="1"/>
      <p:bldP spid="1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VERİ DEPOLAMA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7366385" y="1268760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02861" y="4697429"/>
            <a:ext cx="583327" cy="583327"/>
            <a:chOff x="1978025" y="4927601"/>
            <a:chExt cx="549275" cy="549275"/>
          </a:xfrm>
          <a:solidFill>
            <a:schemeClr val="bg1"/>
          </a:solidFill>
        </p:grpSpPr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978025" y="4927601"/>
              <a:ext cx="549275" cy="549275"/>
            </a:xfrm>
            <a:custGeom>
              <a:avLst/>
              <a:gdLst>
                <a:gd name="T0" fmla="*/ 97 w 146"/>
                <a:gd name="T1" fmla="*/ 14 h 146"/>
                <a:gd name="T2" fmla="*/ 14 w 146"/>
                <a:gd name="T3" fmla="*/ 49 h 146"/>
                <a:gd name="T4" fmla="*/ 49 w 146"/>
                <a:gd name="T5" fmla="*/ 132 h 146"/>
                <a:gd name="T6" fmla="*/ 132 w 146"/>
                <a:gd name="T7" fmla="*/ 97 h 146"/>
                <a:gd name="T8" fmla="*/ 97 w 146"/>
                <a:gd name="T9" fmla="*/ 14 h 146"/>
                <a:gd name="T10" fmla="*/ 52 w 146"/>
                <a:gd name="T11" fmla="*/ 125 h 146"/>
                <a:gd name="T12" fmla="*/ 21 w 146"/>
                <a:gd name="T13" fmla="*/ 52 h 146"/>
                <a:gd name="T14" fmla="*/ 94 w 146"/>
                <a:gd name="T15" fmla="*/ 21 h 146"/>
                <a:gd name="T16" fmla="*/ 125 w 146"/>
                <a:gd name="T17" fmla="*/ 94 h 146"/>
                <a:gd name="T18" fmla="*/ 52 w 146"/>
                <a:gd name="T19" fmla="*/ 1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97" y="14"/>
                  </a:moveTo>
                  <a:cubicBezTo>
                    <a:pt x="64" y="0"/>
                    <a:pt x="27" y="16"/>
                    <a:pt x="14" y="49"/>
                  </a:cubicBezTo>
                  <a:cubicBezTo>
                    <a:pt x="0" y="82"/>
                    <a:pt x="16" y="119"/>
                    <a:pt x="49" y="132"/>
                  </a:cubicBezTo>
                  <a:cubicBezTo>
                    <a:pt x="82" y="146"/>
                    <a:pt x="119" y="130"/>
                    <a:pt x="132" y="97"/>
                  </a:cubicBezTo>
                  <a:cubicBezTo>
                    <a:pt x="146" y="64"/>
                    <a:pt x="130" y="27"/>
                    <a:pt x="97" y="14"/>
                  </a:cubicBezTo>
                  <a:close/>
                  <a:moveTo>
                    <a:pt x="52" y="125"/>
                  </a:moveTo>
                  <a:cubicBezTo>
                    <a:pt x="24" y="114"/>
                    <a:pt x="10" y="81"/>
                    <a:pt x="21" y="52"/>
                  </a:cubicBezTo>
                  <a:cubicBezTo>
                    <a:pt x="33" y="24"/>
                    <a:pt x="65" y="10"/>
                    <a:pt x="94" y="21"/>
                  </a:cubicBezTo>
                  <a:cubicBezTo>
                    <a:pt x="123" y="33"/>
                    <a:pt x="136" y="65"/>
                    <a:pt x="125" y="94"/>
                  </a:cubicBezTo>
                  <a:cubicBezTo>
                    <a:pt x="114" y="123"/>
                    <a:pt x="81" y="136"/>
                    <a:pt x="52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2219325" y="5168901"/>
              <a:ext cx="66675" cy="68263"/>
            </a:xfrm>
            <a:custGeom>
              <a:avLst/>
              <a:gdLst>
                <a:gd name="T0" fmla="*/ 12 w 18"/>
                <a:gd name="T1" fmla="*/ 2 h 18"/>
                <a:gd name="T2" fmla="*/ 2 w 18"/>
                <a:gd name="T3" fmla="*/ 6 h 18"/>
                <a:gd name="T4" fmla="*/ 6 w 18"/>
                <a:gd name="T5" fmla="*/ 16 h 18"/>
                <a:gd name="T6" fmla="*/ 16 w 18"/>
                <a:gd name="T7" fmla="*/ 12 h 18"/>
                <a:gd name="T8" fmla="*/ 12 w 18"/>
                <a:gd name="T9" fmla="*/ 2 h 18"/>
                <a:gd name="T10" fmla="*/ 8 w 18"/>
                <a:gd name="T11" fmla="*/ 13 h 18"/>
                <a:gd name="T12" fmla="*/ 5 w 18"/>
                <a:gd name="T13" fmla="*/ 8 h 18"/>
                <a:gd name="T14" fmla="*/ 11 w 18"/>
                <a:gd name="T15" fmla="*/ 5 h 18"/>
                <a:gd name="T16" fmla="*/ 13 w 18"/>
                <a:gd name="T17" fmla="*/ 11 h 18"/>
                <a:gd name="T18" fmla="*/ 8 w 18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2" y="2"/>
                  </a:move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10" y="18"/>
                    <a:pt x="15" y="16"/>
                    <a:pt x="16" y="12"/>
                  </a:cubicBezTo>
                  <a:cubicBezTo>
                    <a:pt x="18" y="8"/>
                    <a:pt x="16" y="3"/>
                    <a:pt x="12" y="2"/>
                  </a:cubicBezTo>
                  <a:close/>
                  <a:moveTo>
                    <a:pt x="8" y="13"/>
                  </a:moveTo>
                  <a:cubicBezTo>
                    <a:pt x="5" y="12"/>
                    <a:pt x="4" y="10"/>
                    <a:pt x="5" y="8"/>
                  </a:cubicBezTo>
                  <a:cubicBezTo>
                    <a:pt x="6" y="5"/>
                    <a:pt x="8" y="4"/>
                    <a:pt x="11" y="5"/>
                  </a:cubicBezTo>
                  <a:cubicBezTo>
                    <a:pt x="13" y="6"/>
                    <a:pt x="14" y="8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2151063" y="5100638"/>
              <a:ext cx="203200" cy="203200"/>
            </a:xfrm>
            <a:custGeom>
              <a:avLst/>
              <a:gdLst>
                <a:gd name="T0" fmla="*/ 36 w 54"/>
                <a:gd name="T1" fmla="*/ 5 h 54"/>
                <a:gd name="T2" fmla="*/ 5 w 54"/>
                <a:gd name="T3" fmla="*/ 18 h 54"/>
                <a:gd name="T4" fmla="*/ 18 w 54"/>
                <a:gd name="T5" fmla="*/ 49 h 54"/>
                <a:gd name="T6" fmla="*/ 49 w 54"/>
                <a:gd name="T7" fmla="*/ 36 h 54"/>
                <a:gd name="T8" fmla="*/ 36 w 54"/>
                <a:gd name="T9" fmla="*/ 5 h 54"/>
                <a:gd name="T10" fmla="*/ 21 w 54"/>
                <a:gd name="T11" fmla="*/ 42 h 54"/>
                <a:gd name="T12" fmla="*/ 12 w 54"/>
                <a:gd name="T13" fmla="*/ 21 h 54"/>
                <a:gd name="T14" fmla="*/ 33 w 54"/>
                <a:gd name="T15" fmla="*/ 12 h 54"/>
                <a:gd name="T16" fmla="*/ 42 w 54"/>
                <a:gd name="T17" fmla="*/ 33 h 54"/>
                <a:gd name="T18" fmla="*/ 21 w 54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36" y="5"/>
                  </a:moveTo>
                  <a:cubicBezTo>
                    <a:pt x="24" y="0"/>
                    <a:pt x="10" y="6"/>
                    <a:pt x="5" y="18"/>
                  </a:cubicBezTo>
                  <a:cubicBezTo>
                    <a:pt x="0" y="30"/>
                    <a:pt x="6" y="44"/>
                    <a:pt x="18" y="49"/>
                  </a:cubicBezTo>
                  <a:cubicBezTo>
                    <a:pt x="30" y="54"/>
                    <a:pt x="44" y="48"/>
                    <a:pt x="49" y="36"/>
                  </a:cubicBezTo>
                  <a:cubicBezTo>
                    <a:pt x="54" y="24"/>
                    <a:pt x="48" y="10"/>
                    <a:pt x="36" y="5"/>
                  </a:cubicBezTo>
                  <a:close/>
                  <a:moveTo>
                    <a:pt x="21" y="42"/>
                  </a:moveTo>
                  <a:cubicBezTo>
                    <a:pt x="13" y="39"/>
                    <a:pt x="9" y="29"/>
                    <a:pt x="12" y="21"/>
                  </a:cubicBezTo>
                  <a:cubicBezTo>
                    <a:pt x="15" y="13"/>
                    <a:pt x="25" y="9"/>
                    <a:pt x="33" y="12"/>
                  </a:cubicBezTo>
                  <a:cubicBezTo>
                    <a:pt x="41" y="15"/>
                    <a:pt x="45" y="25"/>
                    <a:pt x="42" y="33"/>
                  </a:cubicBezTo>
                  <a:cubicBezTo>
                    <a:pt x="39" y="41"/>
                    <a:pt x="29" y="45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2290763" y="5237163"/>
              <a:ext cx="74612" cy="77788"/>
            </a:xfrm>
            <a:custGeom>
              <a:avLst/>
              <a:gdLst>
                <a:gd name="T0" fmla="*/ 20 w 20"/>
                <a:gd name="T1" fmla="*/ 3 h 21"/>
                <a:gd name="T2" fmla="*/ 19 w 20"/>
                <a:gd name="T3" fmla="*/ 0 h 21"/>
                <a:gd name="T4" fmla="*/ 16 w 20"/>
                <a:gd name="T5" fmla="*/ 1 h 21"/>
                <a:gd name="T6" fmla="*/ 16 w 20"/>
                <a:gd name="T7" fmla="*/ 1 h 21"/>
                <a:gd name="T8" fmla="*/ 1 w 20"/>
                <a:gd name="T9" fmla="*/ 17 h 21"/>
                <a:gd name="T10" fmla="*/ 0 w 20"/>
                <a:gd name="T11" fmla="*/ 19 h 21"/>
                <a:gd name="T12" fmla="*/ 3 w 20"/>
                <a:gd name="T13" fmla="*/ 20 h 21"/>
                <a:gd name="T14" fmla="*/ 3 w 20"/>
                <a:gd name="T15" fmla="*/ 20 h 21"/>
                <a:gd name="T16" fmla="*/ 20 w 20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3"/>
                  </a:move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9"/>
                    <a:pt x="8" y="14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0" y="17"/>
                    <a:pt x="16" y="1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2312988" y="5259388"/>
              <a:ext cx="109537" cy="112713"/>
            </a:xfrm>
            <a:custGeom>
              <a:avLst/>
              <a:gdLst>
                <a:gd name="T0" fmla="*/ 27 w 29"/>
                <a:gd name="T1" fmla="*/ 0 h 30"/>
                <a:gd name="T2" fmla="*/ 25 w 29"/>
                <a:gd name="T3" fmla="*/ 1 h 30"/>
                <a:gd name="T4" fmla="*/ 1 w 29"/>
                <a:gd name="T5" fmla="*/ 25 h 30"/>
                <a:gd name="T6" fmla="*/ 0 w 29"/>
                <a:gd name="T7" fmla="*/ 28 h 30"/>
                <a:gd name="T8" fmla="*/ 3 w 29"/>
                <a:gd name="T9" fmla="*/ 29 h 30"/>
                <a:gd name="T10" fmla="*/ 3 w 29"/>
                <a:gd name="T11" fmla="*/ 29 h 30"/>
                <a:gd name="T12" fmla="*/ 29 w 29"/>
                <a:gd name="T13" fmla="*/ 3 h 30"/>
                <a:gd name="T14" fmla="*/ 27 w 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7" y="0"/>
                  </a:moveTo>
                  <a:cubicBezTo>
                    <a:pt x="26" y="0"/>
                    <a:pt x="25" y="0"/>
                    <a:pt x="25" y="1"/>
                  </a:cubicBezTo>
                  <a:cubicBezTo>
                    <a:pt x="20" y="13"/>
                    <a:pt x="12" y="21"/>
                    <a:pt x="1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2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4" y="24"/>
                    <a:pt x="24" y="15"/>
                    <a:pt x="29" y="3"/>
                  </a:cubicBezTo>
                  <a:cubicBezTo>
                    <a:pt x="29" y="2"/>
                    <a:pt x="2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301875" y="5248276"/>
              <a:ext cx="93662" cy="93663"/>
            </a:xfrm>
            <a:custGeom>
              <a:avLst/>
              <a:gdLst>
                <a:gd name="T0" fmla="*/ 23 w 25"/>
                <a:gd name="T1" fmla="*/ 0 h 25"/>
                <a:gd name="T2" fmla="*/ 20 w 25"/>
                <a:gd name="T3" fmla="*/ 1 h 25"/>
                <a:gd name="T4" fmla="*/ 1 w 25"/>
                <a:gd name="T5" fmla="*/ 21 h 25"/>
                <a:gd name="T6" fmla="*/ 1 w 25"/>
                <a:gd name="T7" fmla="*/ 21 h 25"/>
                <a:gd name="T8" fmla="*/ 0 w 25"/>
                <a:gd name="T9" fmla="*/ 24 h 25"/>
                <a:gd name="T10" fmla="*/ 3 w 25"/>
                <a:gd name="T11" fmla="*/ 25 h 25"/>
                <a:gd name="T12" fmla="*/ 3 w 25"/>
                <a:gd name="T13" fmla="*/ 25 h 25"/>
                <a:gd name="T14" fmla="*/ 24 w 25"/>
                <a:gd name="T15" fmla="*/ 3 h 25"/>
                <a:gd name="T16" fmla="*/ 2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17" y="11"/>
                    <a:pt x="10" y="1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21"/>
                    <a:pt x="20" y="13"/>
                    <a:pt x="24" y="3"/>
                  </a:cubicBezTo>
                  <a:cubicBezTo>
                    <a:pt x="25" y="2"/>
                    <a:pt x="24" y="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2139950" y="5089526"/>
              <a:ext cx="74612" cy="79375"/>
            </a:xfrm>
            <a:custGeom>
              <a:avLst/>
              <a:gdLst>
                <a:gd name="T0" fmla="*/ 20 w 20"/>
                <a:gd name="T1" fmla="*/ 2 h 21"/>
                <a:gd name="T2" fmla="*/ 17 w 20"/>
                <a:gd name="T3" fmla="*/ 1 h 21"/>
                <a:gd name="T4" fmla="*/ 17 w 20"/>
                <a:gd name="T5" fmla="*/ 1 h 21"/>
                <a:gd name="T6" fmla="*/ 0 w 20"/>
                <a:gd name="T7" fmla="*/ 18 h 21"/>
                <a:gd name="T8" fmla="*/ 0 w 20"/>
                <a:gd name="T9" fmla="*/ 18 h 21"/>
                <a:gd name="T10" fmla="*/ 1 w 20"/>
                <a:gd name="T11" fmla="*/ 21 h 21"/>
                <a:gd name="T12" fmla="*/ 4 w 20"/>
                <a:gd name="T13" fmla="*/ 20 h 21"/>
                <a:gd name="T14" fmla="*/ 4 w 20"/>
                <a:gd name="T15" fmla="*/ 20 h 21"/>
                <a:gd name="T16" fmla="*/ 19 w 20"/>
                <a:gd name="T17" fmla="*/ 4 h 21"/>
                <a:gd name="T18" fmla="*/ 20 w 20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20" y="1"/>
                    <a:pt x="18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0" y="4"/>
                    <a:pt x="4" y="1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2"/>
                    <a:pt x="12" y="7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082800" y="5033963"/>
              <a:ext cx="109537" cy="112713"/>
            </a:xfrm>
            <a:custGeom>
              <a:avLst/>
              <a:gdLst>
                <a:gd name="T0" fmla="*/ 29 w 29"/>
                <a:gd name="T1" fmla="*/ 2 h 30"/>
                <a:gd name="T2" fmla="*/ 26 w 29"/>
                <a:gd name="T3" fmla="*/ 1 h 30"/>
                <a:gd name="T4" fmla="*/ 26 w 29"/>
                <a:gd name="T5" fmla="*/ 1 h 30"/>
                <a:gd name="T6" fmla="*/ 0 w 29"/>
                <a:gd name="T7" fmla="*/ 27 h 30"/>
                <a:gd name="T8" fmla="*/ 2 w 29"/>
                <a:gd name="T9" fmla="*/ 30 h 30"/>
                <a:gd name="T10" fmla="*/ 4 w 29"/>
                <a:gd name="T11" fmla="*/ 29 h 30"/>
                <a:gd name="T12" fmla="*/ 28 w 29"/>
                <a:gd name="T13" fmla="*/ 5 h 30"/>
                <a:gd name="T14" fmla="*/ 29 w 29"/>
                <a:gd name="T1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9" y="2"/>
                  </a:moveTo>
                  <a:cubicBezTo>
                    <a:pt x="28" y="1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6"/>
                    <a:pt x="5" y="15"/>
                    <a:pt x="0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3" y="30"/>
                    <a:pt x="4" y="30"/>
                    <a:pt x="4" y="29"/>
                  </a:cubicBezTo>
                  <a:cubicBezTo>
                    <a:pt x="9" y="17"/>
                    <a:pt x="17" y="9"/>
                    <a:pt x="28" y="5"/>
                  </a:cubicBezTo>
                  <a:cubicBezTo>
                    <a:pt x="29" y="4"/>
                    <a:pt x="29" y="3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2109788" y="5064126"/>
              <a:ext cx="93662" cy="93663"/>
            </a:xfrm>
            <a:custGeom>
              <a:avLst/>
              <a:gdLst>
                <a:gd name="T0" fmla="*/ 24 w 25"/>
                <a:gd name="T1" fmla="*/ 4 h 25"/>
                <a:gd name="T2" fmla="*/ 25 w 25"/>
                <a:gd name="T3" fmla="*/ 1 h 25"/>
                <a:gd name="T4" fmla="*/ 22 w 25"/>
                <a:gd name="T5" fmla="*/ 0 h 25"/>
                <a:gd name="T6" fmla="*/ 22 w 25"/>
                <a:gd name="T7" fmla="*/ 0 h 25"/>
                <a:gd name="T8" fmla="*/ 1 w 25"/>
                <a:gd name="T9" fmla="*/ 22 h 25"/>
                <a:gd name="T10" fmla="*/ 2 w 25"/>
                <a:gd name="T11" fmla="*/ 25 h 25"/>
                <a:gd name="T12" fmla="*/ 5 w 25"/>
                <a:gd name="T13" fmla="*/ 24 h 25"/>
                <a:gd name="T14" fmla="*/ 24 w 25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4" y="4"/>
                  </a:moveTo>
                  <a:cubicBezTo>
                    <a:pt x="25" y="3"/>
                    <a:pt x="25" y="2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4"/>
                    <a:pt x="5" y="12"/>
                    <a:pt x="1" y="22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8" y="14"/>
                    <a:pt x="15" y="8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3988" y="1700808"/>
            <a:ext cx="80784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Depolama Çözümleri ve Konsolidasyon</a:t>
            </a:r>
            <a:endParaRPr lang="tr-TR" dirty="0"/>
          </a:p>
          <a:p>
            <a:r>
              <a:rPr lang="tr-TR" sz="1600" dirty="0" smtClean="0"/>
              <a:t>Yeni nesil merkezi depolama çözümlerimiz</a:t>
            </a:r>
          </a:p>
          <a:p>
            <a:endParaRPr lang="tr-TR" sz="1600" dirty="0" smtClean="0"/>
          </a:p>
          <a:p>
            <a:r>
              <a:rPr lang="tr-TR" sz="1600" dirty="0" smtClean="0"/>
              <a:t>HITACHI Data Systems, DELL Storage  ve Brocade SAN Ürünlerinden oluşur</a:t>
            </a:r>
          </a:p>
          <a:p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Yüksek </a:t>
            </a:r>
            <a:r>
              <a:rPr lang="tr-TR" sz="1600" dirty="0"/>
              <a:t>kapasiteli Nearline SAS </a:t>
            </a:r>
            <a:r>
              <a:rPr lang="tr-TR" sz="1600" dirty="0" smtClean="0"/>
              <a:t>veya </a:t>
            </a:r>
            <a:r>
              <a:rPr lang="tr-TR" sz="1600" dirty="0"/>
              <a:t>SATA disk kullanan </a:t>
            </a:r>
            <a:r>
              <a:rPr lang="tr-TR" sz="1600" dirty="0" smtClean="0"/>
              <a:t>SAS/ISCSI </a:t>
            </a:r>
            <a:r>
              <a:rPr lang="tr-TR" sz="1600" dirty="0"/>
              <a:t>depolama sistemleri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Yüksek performansı </a:t>
            </a:r>
            <a:r>
              <a:rPr lang="tr-TR" sz="1600" dirty="0" smtClean="0"/>
              <a:t>Flash/SSD </a:t>
            </a:r>
            <a:r>
              <a:rPr lang="tr-TR" sz="1600" dirty="0"/>
              <a:t>disk kullanabilen Fibrechannel, SAS veya ISCSI bağlantı imkanları sağlayan depolama </a:t>
            </a:r>
            <a:r>
              <a:rPr lang="tr-TR" sz="1600" dirty="0" smtClean="0"/>
              <a:t>sistemleri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Tiering (katmanlandırma) fonksiyonu ile veri tipine göre disk alanı kullanabilen akıllı teknolojiler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CIFS, NFS gibi dosya paylaşımı protokollerini destekleyen NAS </a:t>
            </a:r>
            <a:r>
              <a:rPr lang="tr-TR" sz="1600" dirty="0" smtClean="0"/>
              <a:t>sistemleri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/>
              <a:t>Snapshot</a:t>
            </a:r>
            <a:r>
              <a:rPr lang="tr-TR" sz="1600" dirty="0"/>
              <a:t>, </a:t>
            </a:r>
            <a:r>
              <a:rPr lang="tr-TR" sz="1600" dirty="0" err="1"/>
              <a:t>Snap</a:t>
            </a:r>
            <a:r>
              <a:rPr lang="tr-TR" sz="1600" dirty="0"/>
              <a:t> </a:t>
            </a:r>
            <a:r>
              <a:rPr lang="tr-TR" sz="1600" dirty="0" err="1"/>
              <a:t>Mirror</a:t>
            </a:r>
            <a:r>
              <a:rPr lang="tr-TR" sz="1600" dirty="0"/>
              <a:t> (</a:t>
            </a:r>
            <a:r>
              <a:rPr lang="tr-TR" sz="1600" dirty="0" err="1"/>
              <a:t>Cloning</a:t>
            </a:r>
            <a:r>
              <a:rPr lang="tr-TR" sz="1600" dirty="0"/>
              <a:t>) ve Uzak nokta </a:t>
            </a:r>
            <a:r>
              <a:rPr lang="tr-TR" sz="1600" dirty="0" err="1"/>
              <a:t>replikasyon</a:t>
            </a:r>
            <a:r>
              <a:rPr lang="tr-TR" sz="1600" dirty="0"/>
              <a:t> gibi fonksiyonlara sahip yazılımlar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ISCSI, Fibrechannel, SAS ve yeni gelişmekte olan FCoE bağlantı arabirimlerine sahip SAN (storage area network) </a:t>
            </a:r>
            <a:r>
              <a:rPr lang="tr-TR" sz="1600" dirty="0" smtClean="0"/>
              <a:t>sistemleri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Komples SAN ortamlarının yönetimini sağlayan yazılım çözümleri</a:t>
            </a:r>
            <a:endParaRPr lang="tr-TR" sz="1600" dirty="0"/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7651135" y="1625040"/>
            <a:ext cx="486779" cy="343718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0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VERİ YEDEKLEME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512" y="1437931"/>
            <a:ext cx="80784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Yedekleme </a:t>
            </a:r>
            <a:r>
              <a:rPr lang="tr-TR" b="1" dirty="0"/>
              <a:t>Çözümleri</a:t>
            </a:r>
            <a:endParaRPr lang="tr-TR" dirty="0"/>
          </a:p>
          <a:p>
            <a:r>
              <a:rPr lang="tr-TR" sz="1600" dirty="0"/>
              <a:t>Verilerin olası </a:t>
            </a:r>
            <a:r>
              <a:rPr lang="tr-TR" sz="1600" dirty="0" smtClean="0"/>
              <a:t>sorunlara </a:t>
            </a:r>
            <a:r>
              <a:rPr lang="tr-TR" sz="1600" dirty="0"/>
              <a:t>karşı güvenli bir şekilde yedeklenmesini sağlayan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entegre </a:t>
            </a:r>
            <a:r>
              <a:rPr lang="tr-TR" sz="1600" dirty="0"/>
              <a:t>çözümlerimiz</a:t>
            </a:r>
            <a:r>
              <a:rPr lang="tr-TR" sz="1600" dirty="0" smtClean="0"/>
              <a:t>;</a:t>
            </a:r>
          </a:p>
          <a:p>
            <a:endParaRPr lang="tr-TR" sz="1600" dirty="0"/>
          </a:p>
          <a:p>
            <a:r>
              <a:rPr lang="tr-TR" sz="1600" dirty="0" smtClean="0"/>
              <a:t>Symantec, Vranger, Netvault, Veem, Dell, Qnap Yazılım ve Donanım ürünlerinden oluşur.</a:t>
            </a:r>
          </a:p>
          <a:p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Sanallaştırma ortamlarının hızlı ve güvenilir disk yedeklemesi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Tekilleştirme çözümleri ile daha fazla saklama süresi ve daha hızlı yedek alma imkanı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LTO </a:t>
            </a:r>
            <a:r>
              <a:rPr lang="tr-TR" sz="1600" dirty="0"/>
              <a:t>teknolojileri ile desteklenen autoloader ve teyp kütüphane </a:t>
            </a:r>
            <a:r>
              <a:rPr lang="tr-TR" sz="1600" dirty="0" smtClean="0"/>
              <a:t>sistemleri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Sanal teyp kütüphanesi </a:t>
            </a:r>
            <a:r>
              <a:rPr lang="tr-TR" sz="1600" dirty="0" smtClean="0"/>
              <a:t>sistemleri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Teyp veya kartuş kullanmadan yedekli verinin farklı lokasyona çıkarılması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Felaket kurtarma ve iş sürekliliği senaryolarına uygun yedekleme çözümleri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Uygulama bazında akıllı yedekleme çözümleri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Tüm yedekleme operasyonlarının merkezi olarak tek noktadan yönetimi</a:t>
            </a:r>
            <a:endParaRPr lang="tr-TR" sz="1600" dirty="0"/>
          </a:p>
        </p:txBody>
      </p:sp>
      <p:sp>
        <p:nvSpPr>
          <p:cNvPr id="21" name="Oval 20"/>
          <p:cNvSpPr/>
          <p:nvPr/>
        </p:nvSpPr>
        <p:spPr>
          <a:xfrm rot="16200000">
            <a:off x="7476162" y="1437931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12637" y="1674406"/>
            <a:ext cx="583327" cy="583327"/>
            <a:chOff x="1978025" y="4927601"/>
            <a:chExt cx="549275" cy="549275"/>
          </a:xfrm>
          <a:solidFill>
            <a:schemeClr val="bg1"/>
          </a:solidFill>
        </p:grpSpPr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978025" y="4927601"/>
              <a:ext cx="549275" cy="549275"/>
            </a:xfrm>
            <a:custGeom>
              <a:avLst/>
              <a:gdLst>
                <a:gd name="T0" fmla="*/ 97 w 146"/>
                <a:gd name="T1" fmla="*/ 14 h 146"/>
                <a:gd name="T2" fmla="*/ 14 w 146"/>
                <a:gd name="T3" fmla="*/ 49 h 146"/>
                <a:gd name="T4" fmla="*/ 49 w 146"/>
                <a:gd name="T5" fmla="*/ 132 h 146"/>
                <a:gd name="T6" fmla="*/ 132 w 146"/>
                <a:gd name="T7" fmla="*/ 97 h 146"/>
                <a:gd name="T8" fmla="*/ 97 w 146"/>
                <a:gd name="T9" fmla="*/ 14 h 146"/>
                <a:gd name="T10" fmla="*/ 52 w 146"/>
                <a:gd name="T11" fmla="*/ 125 h 146"/>
                <a:gd name="T12" fmla="*/ 21 w 146"/>
                <a:gd name="T13" fmla="*/ 52 h 146"/>
                <a:gd name="T14" fmla="*/ 94 w 146"/>
                <a:gd name="T15" fmla="*/ 21 h 146"/>
                <a:gd name="T16" fmla="*/ 125 w 146"/>
                <a:gd name="T17" fmla="*/ 94 h 146"/>
                <a:gd name="T18" fmla="*/ 52 w 146"/>
                <a:gd name="T19" fmla="*/ 1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97" y="14"/>
                  </a:moveTo>
                  <a:cubicBezTo>
                    <a:pt x="64" y="0"/>
                    <a:pt x="27" y="16"/>
                    <a:pt x="14" y="49"/>
                  </a:cubicBezTo>
                  <a:cubicBezTo>
                    <a:pt x="0" y="82"/>
                    <a:pt x="16" y="119"/>
                    <a:pt x="49" y="132"/>
                  </a:cubicBezTo>
                  <a:cubicBezTo>
                    <a:pt x="82" y="146"/>
                    <a:pt x="119" y="130"/>
                    <a:pt x="132" y="97"/>
                  </a:cubicBezTo>
                  <a:cubicBezTo>
                    <a:pt x="146" y="64"/>
                    <a:pt x="130" y="27"/>
                    <a:pt x="97" y="14"/>
                  </a:cubicBezTo>
                  <a:close/>
                  <a:moveTo>
                    <a:pt x="52" y="125"/>
                  </a:moveTo>
                  <a:cubicBezTo>
                    <a:pt x="24" y="114"/>
                    <a:pt x="10" y="81"/>
                    <a:pt x="21" y="52"/>
                  </a:cubicBezTo>
                  <a:cubicBezTo>
                    <a:pt x="33" y="24"/>
                    <a:pt x="65" y="10"/>
                    <a:pt x="94" y="21"/>
                  </a:cubicBezTo>
                  <a:cubicBezTo>
                    <a:pt x="123" y="33"/>
                    <a:pt x="136" y="65"/>
                    <a:pt x="125" y="94"/>
                  </a:cubicBezTo>
                  <a:cubicBezTo>
                    <a:pt x="114" y="123"/>
                    <a:pt x="81" y="136"/>
                    <a:pt x="52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2219325" y="5168901"/>
              <a:ext cx="66675" cy="68263"/>
            </a:xfrm>
            <a:custGeom>
              <a:avLst/>
              <a:gdLst>
                <a:gd name="T0" fmla="*/ 12 w 18"/>
                <a:gd name="T1" fmla="*/ 2 h 18"/>
                <a:gd name="T2" fmla="*/ 2 w 18"/>
                <a:gd name="T3" fmla="*/ 6 h 18"/>
                <a:gd name="T4" fmla="*/ 6 w 18"/>
                <a:gd name="T5" fmla="*/ 16 h 18"/>
                <a:gd name="T6" fmla="*/ 16 w 18"/>
                <a:gd name="T7" fmla="*/ 12 h 18"/>
                <a:gd name="T8" fmla="*/ 12 w 18"/>
                <a:gd name="T9" fmla="*/ 2 h 18"/>
                <a:gd name="T10" fmla="*/ 8 w 18"/>
                <a:gd name="T11" fmla="*/ 13 h 18"/>
                <a:gd name="T12" fmla="*/ 5 w 18"/>
                <a:gd name="T13" fmla="*/ 8 h 18"/>
                <a:gd name="T14" fmla="*/ 11 w 18"/>
                <a:gd name="T15" fmla="*/ 5 h 18"/>
                <a:gd name="T16" fmla="*/ 13 w 18"/>
                <a:gd name="T17" fmla="*/ 11 h 18"/>
                <a:gd name="T18" fmla="*/ 8 w 18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2" y="2"/>
                  </a:move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10" y="18"/>
                    <a:pt x="15" y="16"/>
                    <a:pt x="16" y="12"/>
                  </a:cubicBezTo>
                  <a:cubicBezTo>
                    <a:pt x="18" y="8"/>
                    <a:pt x="16" y="3"/>
                    <a:pt x="12" y="2"/>
                  </a:cubicBezTo>
                  <a:close/>
                  <a:moveTo>
                    <a:pt x="8" y="13"/>
                  </a:moveTo>
                  <a:cubicBezTo>
                    <a:pt x="5" y="12"/>
                    <a:pt x="4" y="10"/>
                    <a:pt x="5" y="8"/>
                  </a:cubicBezTo>
                  <a:cubicBezTo>
                    <a:pt x="6" y="5"/>
                    <a:pt x="8" y="4"/>
                    <a:pt x="11" y="5"/>
                  </a:cubicBezTo>
                  <a:cubicBezTo>
                    <a:pt x="13" y="6"/>
                    <a:pt x="14" y="8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2151063" y="5100638"/>
              <a:ext cx="203200" cy="203200"/>
            </a:xfrm>
            <a:custGeom>
              <a:avLst/>
              <a:gdLst>
                <a:gd name="T0" fmla="*/ 36 w 54"/>
                <a:gd name="T1" fmla="*/ 5 h 54"/>
                <a:gd name="T2" fmla="*/ 5 w 54"/>
                <a:gd name="T3" fmla="*/ 18 h 54"/>
                <a:gd name="T4" fmla="*/ 18 w 54"/>
                <a:gd name="T5" fmla="*/ 49 h 54"/>
                <a:gd name="T6" fmla="*/ 49 w 54"/>
                <a:gd name="T7" fmla="*/ 36 h 54"/>
                <a:gd name="T8" fmla="*/ 36 w 54"/>
                <a:gd name="T9" fmla="*/ 5 h 54"/>
                <a:gd name="T10" fmla="*/ 21 w 54"/>
                <a:gd name="T11" fmla="*/ 42 h 54"/>
                <a:gd name="T12" fmla="*/ 12 w 54"/>
                <a:gd name="T13" fmla="*/ 21 h 54"/>
                <a:gd name="T14" fmla="*/ 33 w 54"/>
                <a:gd name="T15" fmla="*/ 12 h 54"/>
                <a:gd name="T16" fmla="*/ 42 w 54"/>
                <a:gd name="T17" fmla="*/ 33 h 54"/>
                <a:gd name="T18" fmla="*/ 21 w 54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36" y="5"/>
                  </a:moveTo>
                  <a:cubicBezTo>
                    <a:pt x="24" y="0"/>
                    <a:pt x="10" y="6"/>
                    <a:pt x="5" y="18"/>
                  </a:cubicBezTo>
                  <a:cubicBezTo>
                    <a:pt x="0" y="30"/>
                    <a:pt x="6" y="44"/>
                    <a:pt x="18" y="49"/>
                  </a:cubicBezTo>
                  <a:cubicBezTo>
                    <a:pt x="30" y="54"/>
                    <a:pt x="44" y="48"/>
                    <a:pt x="49" y="36"/>
                  </a:cubicBezTo>
                  <a:cubicBezTo>
                    <a:pt x="54" y="24"/>
                    <a:pt x="48" y="10"/>
                    <a:pt x="36" y="5"/>
                  </a:cubicBezTo>
                  <a:close/>
                  <a:moveTo>
                    <a:pt x="21" y="42"/>
                  </a:moveTo>
                  <a:cubicBezTo>
                    <a:pt x="13" y="39"/>
                    <a:pt x="9" y="29"/>
                    <a:pt x="12" y="21"/>
                  </a:cubicBezTo>
                  <a:cubicBezTo>
                    <a:pt x="15" y="13"/>
                    <a:pt x="25" y="9"/>
                    <a:pt x="33" y="12"/>
                  </a:cubicBezTo>
                  <a:cubicBezTo>
                    <a:pt x="41" y="15"/>
                    <a:pt x="45" y="25"/>
                    <a:pt x="42" y="33"/>
                  </a:cubicBezTo>
                  <a:cubicBezTo>
                    <a:pt x="39" y="41"/>
                    <a:pt x="29" y="45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2290763" y="5237163"/>
              <a:ext cx="74612" cy="77788"/>
            </a:xfrm>
            <a:custGeom>
              <a:avLst/>
              <a:gdLst>
                <a:gd name="T0" fmla="*/ 20 w 20"/>
                <a:gd name="T1" fmla="*/ 3 h 21"/>
                <a:gd name="T2" fmla="*/ 19 w 20"/>
                <a:gd name="T3" fmla="*/ 0 h 21"/>
                <a:gd name="T4" fmla="*/ 16 w 20"/>
                <a:gd name="T5" fmla="*/ 1 h 21"/>
                <a:gd name="T6" fmla="*/ 16 w 20"/>
                <a:gd name="T7" fmla="*/ 1 h 21"/>
                <a:gd name="T8" fmla="*/ 1 w 20"/>
                <a:gd name="T9" fmla="*/ 17 h 21"/>
                <a:gd name="T10" fmla="*/ 0 w 20"/>
                <a:gd name="T11" fmla="*/ 19 h 21"/>
                <a:gd name="T12" fmla="*/ 3 w 20"/>
                <a:gd name="T13" fmla="*/ 20 h 21"/>
                <a:gd name="T14" fmla="*/ 3 w 20"/>
                <a:gd name="T15" fmla="*/ 20 h 21"/>
                <a:gd name="T16" fmla="*/ 20 w 20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3"/>
                  </a:move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9"/>
                    <a:pt x="8" y="14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0" y="17"/>
                    <a:pt x="16" y="1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2312988" y="5259388"/>
              <a:ext cx="109537" cy="112713"/>
            </a:xfrm>
            <a:custGeom>
              <a:avLst/>
              <a:gdLst>
                <a:gd name="T0" fmla="*/ 27 w 29"/>
                <a:gd name="T1" fmla="*/ 0 h 30"/>
                <a:gd name="T2" fmla="*/ 25 w 29"/>
                <a:gd name="T3" fmla="*/ 1 h 30"/>
                <a:gd name="T4" fmla="*/ 1 w 29"/>
                <a:gd name="T5" fmla="*/ 25 h 30"/>
                <a:gd name="T6" fmla="*/ 0 w 29"/>
                <a:gd name="T7" fmla="*/ 28 h 30"/>
                <a:gd name="T8" fmla="*/ 3 w 29"/>
                <a:gd name="T9" fmla="*/ 29 h 30"/>
                <a:gd name="T10" fmla="*/ 3 w 29"/>
                <a:gd name="T11" fmla="*/ 29 h 30"/>
                <a:gd name="T12" fmla="*/ 29 w 29"/>
                <a:gd name="T13" fmla="*/ 3 h 30"/>
                <a:gd name="T14" fmla="*/ 27 w 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7" y="0"/>
                  </a:moveTo>
                  <a:cubicBezTo>
                    <a:pt x="26" y="0"/>
                    <a:pt x="25" y="0"/>
                    <a:pt x="25" y="1"/>
                  </a:cubicBezTo>
                  <a:cubicBezTo>
                    <a:pt x="20" y="13"/>
                    <a:pt x="12" y="21"/>
                    <a:pt x="1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2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4" y="24"/>
                    <a:pt x="24" y="15"/>
                    <a:pt x="29" y="3"/>
                  </a:cubicBezTo>
                  <a:cubicBezTo>
                    <a:pt x="29" y="2"/>
                    <a:pt x="2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301875" y="5248276"/>
              <a:ext cx="93662" cy="93663"/>
            </a:xfrm>
            <a:custGeom>
              <a:avLst/>
              <a:gdLst>
                <a:gd name="T0" fmla="*/ 23 w 25"/>
                <a:gd name="T1" fmla="*/ 0 h 25"/>
                <a:gd name="T2" fmla="*/ 20 w 25"/>
                <a:gd name="T3" fmla="*/ 1 h 25"/>
                <a:gd name="T4" fmla="*/ 1 w 25"/>
                <a:gd name="T5" fmla="*/ 21 h 25"/>
                <a:gd name="T6" fmla="*/ 1 w 25"/>
                <a:gd name="T7" fmla="*/ 21 h 25"/>
                <a:gd name="T8" fmla="*/ 0 w 25"/>
                <a:gd name="T9" fmla="*/ 24 h 25"/>
                <a:gd name="T10" fmla="*/ 3 w 25"/>
                <a:gd name="T11" fmla="*/ 25 h 25"/>
                <a:gd name="T12" fmla="*/ 3 w 25"/>
                <a:gd name="T13" fmla="*/ 25 h 25"/>
                <a:gd name="T14" fmla="*/ 24 w 25"/>
                <a:gd name="T15" fmla="*/ 3 h 25"/>
                <a:gd name="T16" fmla="*/ 2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17" y="11"/>
                    <a:pt x="10" y="1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21"/>
                    <a:pt x="20" y="13"/>
                    <a:pt x="24" y="3"/>
                  </a:cubicBezTo>
                  <a:cubicBezTo>
                    <a:pt x="25" y="2"/>
                    <a:pt x="24" y="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2139950" y="5089526"/>
              <a:ext cx="74612" cy="79375"/>
            </a:xfrm>
            <a:custGeom>
              <a:avLst/>
              <a:gdLst>
                <a:gd name="T0" fmla="*/ 20 w 20"/>
                <a:gd name="T1" fmla="*/ 2 h 21"/>
                <a:gd name="T2" fmla="*/ 17 w 20"/>
                <a:gd name="T3" fmla="*/ 1 h 21"/>
                <a:gd name="T4" fmla="*/ 17 w 20"/>
                <a:gd name="T5" fmla="*/ 1 h 21"/>
                <a:gd name="T6" fmla="*/ 0 w 20"/>
                <a:gd name="T7" fmla="*/ 18 h 21"/>
                <a:gd name="T8" fmla="*/ 0 w 20"/>
                <a:gd name="T9" fmla="*/ 18 h 21"/>
                <a:gd name="T10" fmla="*/ 1 w 20"/>
                <a:gd name="T11" fmla="*/ 21 h 21"/>
                <a:gd name="T12" fmla="*/ 4 w 20"/>
                <a:gd name="T13" fmla="*/ 20 h 21"/>
                <a:gd name="T14" fmla="*/ 4 w 20"/>
                <a:gd name="T15" fmla="*/ 20 h 21"/>
                <a:gd name="T16" fmla="*/ 19 w 20"/>
                <a:gd name="T17" fmla="*/ 4 h 21"/>
                <a:gd name="T18" fmla="*/ 20 w 20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20" y="1"/>
                    <a:pt x="18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0" y="4"/>
                    <a:pt x="4" y="1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2"/>
                    <a:pt x="12" y="7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082800" y="5033963"/>
              <a:ext cx="109537" cy="112713"/>
            </a:xfrm>
            <a:custGeom>
              <a:avLst/>
              <a:gdLst>
                <a:gd name="T0" fmla="*/ 29 w 29"/>
                <a:gd name="T1" fmla="*/ 2 h 30"/>
                <a:gd name="T2" fmla="*/ 26 w 29"/>
                <a:gd name="T3" fmla="*/ 1 h 30"/>
                <a:gd name="T4" fmla="*/ 26 w 29"/>
                <a:gd name="T5" fmla="*/ 1 h 30"/>
                <a:gd name="T6" fmla="*/ 0 w 29"/>
                <a:gd name="T7" fmla="*/ 27 h 30"/>
                <a:gd name="T8" fmla="*/ 2 w 29"/>
                <a:gd name="T9" fmla="*/ 30 h 30"/>
                <a:gd name="T10" fmla="*/ 4 w 29"/>
                <a:gd name="T11" fmla="*/ 29 h 30"/>
                <a:gd name="T12" fmla="*/ 28 w 29"/>
                <a:gd name="T13" fmla="*/ 5 h 30"/>
                <a:gd name="T14" fmla="*/ 29 w 29"/>
                <a:gd name="T1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9" y="2"/>
                  </a:moveTo>
                  <a:cubicBezTo>
                    <a:pt x="28" y="1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6"/>
                    <a:pt x="5" y="15"/>
                    <a:pt x="0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3" y="30"/>
                    <a:pt x="4" y="30"/>
                    <a:pt x="4" y="29"/>
                  </a:cubicBezTo>
                  <a:cubicBezTo>
                    <a:pt x="9" y="17"/>
                    <a:pt x="17" y="9"/>
                    <a:pt x="28" y="5"/>
                  </a:cubicBezTo>
                  <a:cubicBezTo>
                    <a:pt x="29" y="4"/>
                    <a:pt x="29" y="3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2109788" y="5064126"/>
              <a:ext cx="93662" cy="93663"/>
            </a:xfrm>
            <a:custGeom>
              <a:avLst/>
              <a:gdLst>
                <a:gd name="T0" fmla="*/ 24 w 25"/>
                <a:gd name="T1" fmla="*/ 4 h 25"/>
                <a:gd name="T2" fmla="*/ 25 w 25"/>
                <a:gd name="T3" fmla="*/ 1 h 25"/>
                <a:gd name="T4" fmla="*/ 22 w 25"/>
                <a:gd name="T5" fmla="*/ 0 h 25"/>
                <a:gd name="T6" fmla="*/ 22 w 25"/>
                <a:gd name="T7" fmla="*/ 0 h 25"/>
                <a:gd name="T8" fmla="*/ 1 w 25"/>
                <a:gd name="T9" fmla="*/ 22 h 25"/>
                <a:gd name="T10" fmla="*/ 2 w 25"/>
                <a:gd name="T11" fmla="*/ 25 h 25"/>
                <a:gd name="T12" fmla="*/ 5 w 25"/>
                <a:gd name="T13" fmla="*/ 24 h 25"/>
                <a:gd name="T14" fmla="*/ 24 w 25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4" y="4"/>
                  </a:moveTo>
                  <a:cubicBezTo>
                    <a:pt x="25" y="3"/>
                    <a:pt x="25" y="2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4"/>
                    <a:pt x="5" y="12"/>
                    <a:pt x="1" y="22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8" y="14"/>
                    <a:pt x="15" y="8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999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339752" y="6381328"/>
            <a:ext cx="6637427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rgbClr val="487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91076"/>
            <a:ext cx="1428750" cy="25717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4779640" y="6381328"/>
            <a:ext cx="4364360" cy="476672"/>
          </a:xfrm>
          <a:custGeom>
            <a:avLst/>
            <a:gdLst>
              <a:gd name="connsiteX0" fmla="*/ 0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0 w 6637427"/>
              <a:gd name="connsiteY4" fmla="*/ 0 h 476672"/>
              <a:gd name="connsiteX0" fmla="*/ 266132 w 6637427"/>
              <a:gd name="connsiteY0" fmla="*/ 0 h 476672"/>
              <a:gd name="connsiteX1" fmla="*/ 6637427 w 6637427"/>
              <a:gd name="connsiteY1" fmla="*/ 0 h 476672"/>
              <a:gd name="connsiteX2" fmla="*/ 6637427 w 6637427"/>
              <a:gd name="connsiteY2" fmla="*/ 476672 h 476672"/>
              <a:gd name="connsiteX3" fmla="*/ 0 w 6637427"/>
              <a:gd name="connsiteY3" fmla="*/ 476672 h 476672"/>
              <a:gd name="connsiteX4" fmla="*/ 266132 w 6637427"/>
              <a:gd name="connsiteY4" fmla="*/ 0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427" h="476672">
                <a:moveTo>
                  <a:pt x="266132" y="0"/>
                </a:moveTo>
                <a:lnTo>
                  <a:pt x="6637427" y="0"/>
                </a:lnTo>
                <a:lnTo>
                  <a:pt x="6637427" y="476672"/>
                </a:lnTo>
                <a:lnTo>
                  <a:pt x="0" y="476672"/>
                </a:lnTo>
                <a:lnTo>
                  <a:pt x="266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41960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Esentepe Mah. Kasap </a:t>
            </a:r>
            <a:r>
              <a:rPr lang="tr-TR" sz="1000" dirty="0" err="1" smtClean="0">
                <a:solidFill>
                  <a:schemeClr val="bg1"/>
                </a:solidFill>
              </a:rPr>
              <a:t>Sk</a:t>
            </a:r>
            <a:r>
              <a:rPr lang="tr-TR" sz="1000" dirty="0" smtClean="0">
                <a:solidFill>
                  <a:schemeClr val="bg1"/>
                </a:solidFill>
              </a:rPr>
              <a:t>. </a:t>
            </a:r>
            <a:r>
              <a:rPr lang="tr-TR" sz="1000" dirty="0" err="1" smtClean="0">
                <a:solidFill>
                  <a:schemeClr val="bg1"/>
                </a:solidFill>
              </a:rPr>
              <a:t>Ozden</a:t>
            </a:r>
            <a:r>
              <a:rPr lang="tr-TR" sz="1000" dirty="0" smtClean="0">
                <a:solidFill>
                  <a:schemeClr val="bg1"/>
                </a:solidFill>
              </a:rPr>
              <a:t> Apt. No:15 K:3 D:10 Şişli - İstanbul</a:t>
            </a:r>
          </a:p>
          <a:p>
            <a:pPr algn="r"/>
            <a:r>
              <a:rPr lang="tr-TR" sz="1000" dirty="0" smtClean="0">
                <a:solidFill>
                  <a:schemeClr val="bg1"/>
                </a:solidFill>
              </a:rPr>
              <a:t>Tel: 0212 213 07 07     Faks: 0212 213 37 07     Eposta: info@siztek.com.tr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46436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‘’teknolojinizin güvencesi‘’</a:t>
            </a:r>
            <a:endParaRPr lang="tr-TR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80528" y="692696"/>
            <a:ext cx="864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5659" y="173831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487F9E"/>
                </a:solidFill>
              </a:rPr>
              <a:t>NETWORK ve AĞ ÇÖZÜMLERİ</a:t>
            </a:r>
            <a:endParaRPr lang="tr-TR" sz="2400" b="1" dirty="0">
              <a:solidFill>
                <a:srgbClr val="487F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88" y="1524848"/>
            <a:ext cx="6598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Cisco, Juniper, </a:t>
            </a:r>
            <a:r>
              <a:rPr lang="tr-TR" dirty="0" smtClean="0"/>
              <a:t>Dell ve Arista Networks ürünleri ile zengin bir ağ çözüm portföyü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Yüksek performans 10G ve 40G destekli omurga anahtarlama sistemeri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Veri merkezi ve sunucu anahtarlama cihazlar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Akıllı L2 ve L3 yönetilebilir kenar anahtarlama cihazları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Geniş bant genişliği ve dış mekan destekli kablosuz ağ altyapısı ürünleri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Ağ trafiği inceleme ve analizi cihazları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Ağ yönetimi ve izleme yazılımları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Geniş alan ağı yönlendiricileri ve bileşenleri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5" name="Oval 14"/>
          <p:cNvSpPr/>
          <p:nvPr/>
        </p:nvSpPr>
        <p:spPr>
          <a:xfrm rot="16200000">
            <a:off x="7366385" y="894155"/>
            <a:ext cx="1056278" cy="1056278"/>
          </a:xfrm>
          <a:prstGeom prst="ellipse">
            <a:avLst/>
          </a:prstGeom>
          <a:solidFill>
            <a:srgbClr val="487F9E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80031" y="1207802"/>
            <a:ext cx="428985" cy="428984"/>
          </a:xfrm>
          <a:custGeom>
            <a:avLst/>
            <a:gdLst>
              <a:gd name="T0" fmla="*/ 0 w 125"/>
              <a:gd name="T1" fmla="*/ 63 h 125"/>
              <a:gd name="T2" fmla="*/ 125 w 125"/>
              <a:gd name="T3" fmla="*/ 63 h 125"/>
              <a:gd name="T4" fmla="*/ 98 w 125"/>
              <a:gd name="T5" fmla="*/ 83 h 125"/>
              <a:gd name="T6" fmla="*/ 117 w 125"/>
              <a:gd name="T7" fmla="*/ 67 h 125"/>
              <a:gd name="T8" fmla="*/ 98 w 125"/>
              <a:gd name="T9" fmla="*/ 83 h 125"/>
              <a:gd name="T10" fmla="*/ 25 w 125"/>
              <a:gd name="T11" fmla="*/ 59 h 125"/>
              <a:gd name="T12" fmla="*/ 13 w 125"/>
              <a:gd name="T13" fmla="*/ 42 h 125"/>
              <a:gd name="T14" fmla="*/ 90 w 125"/>
              <a:gd name="T15" fmla="*/ 42 h 125"/>
              <a:gd name="T16" fmla="*/ 67 w 125"/>
              <a:gd name="T17" fmla="*/ 59 h 125"/>
              <a:gd name="T18" fmla="*/ 90 w 125"/>
              <a:gd name="T19" fmla="*/ 42 h 125"/>
              <a:gd name="T20" fmla="*/ 67 w 125"/>
              <a:gd name="T21" fmla="*/ 9 h 125"/>
              <a:gd name="T22" fmla="*/ 82 w 125"/>
              <a:gd name="T23" fmla="*/ 23 h 125"/>
              <a:gd name="T24" fmla="*/ 67 w 125"/>
              <a:gd name="T25" fmla="*/ 34 h 125"/>
              <a:gd name="T26" fmla="*/ 53 w 125"/>
              <a:gd name="T27" fmla="*/ 12 h 125"/>
              <a:gd name="T28" fmla="*/ 59 w 125"/>
              <a:gd name="T29" fmla="*/ 34 h 125"/>
              <a:gd name="T30" fmla="*/ 43 w 125"/>
              <a:gd name="T31" fmla="*/ 23 h 125"/>
              <a:gd name="T32" fmla="*/ 59 w 125"/>
              <a:gd name="T33" fmla="*/ 59 h 125"/>
              <a:gd name="T34" fmla="*/ 36 w 125"/>
              <a:gd name="T35" fmla="*/ 42 h 125"/>
              <a:gd name="T36" fmla="*/ 13 w 125"/>
              <a:gd name="T37" fmla="*/ 83 h 125"/>
              <a:gd name="T38" fmla="*/ 25 w 125"/>
              <a:gd name="T39" fmla="*/ 67 h 125"/>
              <a:gd name="T40" fmla="*/ 13 w 125"/>
              <a:gd name="T41" fmla="*/ 83 h 125"/>
              <a:gd name="T42" fmla="*/ 59 w 125"/>
              <a:gd name="T43" fmla="*/ 67 h 125"/>
              <a:gd name="T44" fmla="*/ 36 w 125"/>
              <a:gd name="T45" fmla="*/ 83 h 125"/>
              <a:gd name="T46" fmla="*/ 59 w 125"/>
              <a:gd name="T47" fmla="*/ 92 h 125"/>
              <a:gd name="T48" fmla="*/ 53 w 125"/>
              <a:gd name="T49" fmla="*/ 113 h 125"/>
              <a:gd name="T50" fmla="*/ 38 w 125"/>
              <a:gd name="T51" fmla="*/ 92 h 125"/>
              <a:gd name="T52" fmla="*/ 82 w 125"/>
              <a:gd name="T53" fmla="*/ 102 h 125"/>
              <a:gd name="T54" fmla="*/ 67 w 125"/>
              <a:gd name="T55" fmla="*/ 116 h 125"/>
              <a:gd name="T56" fmla="*/ 87 w 125"/>
              <a:gd name="T57" fmla="*/ 92 h 125"/>
              <a:gd name="T58" fmla="*/ 67 w 125"/>
              <a:gd name="T59" fmla="*/ 83 h 125"/>
              <a:gd name="T60" fmla="*/ 92 w 125"/>
              <a:gd name="T61" fmla="*/ 67 h 125"/>
              <a:gd name="T62" fmla="*/ 67 w 125"/>
              <a:gd name="T63" fmla="*/ 83 h 125"/>
              <a:gd name="T64" fmla="*/ 98 w 125"/>
              <a:gd name="T65" fmla="*/ 42 h 125"/>
              <a:gd name="T66" fmla="*/ 117 w 125"/>
              <a:gd name="T67" fmla="*/ 59 h 125"/>
              <a:gd name="T68" fmla="*/ 108 w 125"/>
              <a:gd name="T69" fmla="*/ 34 h 125"/>
              <a:gd name="T70" fmla="*/ 86 w 125"/>
              <a:gd name="T71" fmla="*/ 14 h 125"/>
              <a:gd name="T72" fmla="*/ 108 w 125"/>
              <a:gd name="T73" fmla="*/ 34 h 125"/>
              <a:gd name="T74" fmla="*/ 39 w 125"/>
              <a:gd name="T75" fmla="*/ 14 h 125"/>
              <a:gd name="T76" fmla="*/ 17 w 125"/>
              <a:gd name="T77" fmla="*/ 34 h 125"/>
              <a:gd name="T78" fmla="*/ 17 w 125"/>
              <a:gd name="T79" fmla="*/ 92 h 125"/>
              <a:gd name="T80" fmla="*/ 39 w 125"/>
              <a:gd name="T81" fmla="*/ 111 h 125"/>
              <a:gd name="T82" fmla="*/ 17 w 125"/>
              <a:gd name="T83" fmla="*/ 92 h 125"/>
              <a:gd name="T84" fmla="*/ 86 w 125"/>
              <a:gd name="T85" fmla="*/ 111 h 125"/>
              <a:gd name="T86" fmla="*/ 108 w 125"/>
              <a:gd name="T87" fmla="*/ 9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5" h="125">
                <a:moveTo>
                  <a:pt x="63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3" y="125"/>
                </a:cubicBezTo>
                <a:cubicBezTo>
                  <a:pt x="97" y="125"/>
                  <a:pt x="125" y="97"/>
                  <a:pt x="125" y="63"/>
                </a:cubicBezTo>
                <a:cubicBezTo>
                  <a:pt x="125" y="28"/>
                  <a:pt x="97" y="0"/>
                  <a:pt x="63" y="0"/>
                </a:cubicBezTo>
                <a:close/>
                <a:moveTo>
                  <a:pt x="98" y="83"/>
                </a:moveTo>
                <a:cubicBezTo>
                  <a:pt x="99" y="78"/>
                  <a:pt x="100" y="73"/>
                  <a:pt x="100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73"/>
                  <a:pt x="115" y="78"/>
                  <a:pt x="113" y="83"/>
                </a:cubicBezTo>
                <a:lnTo>
                  <a:pt x="98" y="83"/>
                </a:lnTo>
                <a:close/>
                <a:moveTo>
                  <a:pt x="27" y="42"/>
                </a:moveTo>
                <a:cubicBezTo>
                  <a:pt x="26" y="47"/>
                  <a:pt x="26" y="53"/>
                  <a:pt x="25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3"/>
                  <a:pt x="11" y="47"/>
                  <a:pt x="13" y="42"/>
                </a:cubicBezTo>
                <a:lnTo>
                  <a:pt x="27" y="42"/>
                </a:lnTo>
                <a:close/>
                <a:moveTo>
                  <a:pt x="90" y="42"/>
                </a:moveTo>
                <a:cubicBezTo>
                  <a:pt x="91" y="47"/>
                  <a:pt x="92" y="53"/>
                  <a:pt x="92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42"/>
                  <a:pt x="67" y="42"/>
                  <a:pt x="67" y="42"/>
                </a:cubicBezTo>
                <a:lnTo>
                  <a:pt x="90" y="42"/>
                </a:lnTo>
                <a:close/>
                <a:moveTo>
                  <a:pt x="67" y="34"/>
                </a:moveTo>
                <a:cubicBezTo>
                  <a:pt x="67" y="9"/>
                  <a:pt x="67" y="9"/>
                  <a:pt x="67" y="9"/>
                </a:cubicBezTo>
                <a:cubicBezTo>
                  <a:pt x="69" y="10"/>
                  <a:pt x="71" y="11"/>
                  <a:pt x="73" y="12"/>
                </a:cubicBezTo>
                <a:cubicBezTo>
                  <a:pt x="76" y="14"/>
                  <a:pt x="79" y="18"/>
                  <a:pt x="82" y="23"/>
                </a:cubicBezTo>
                <a:cubicBezTo>
                  <a:pt x="84" y="26"/>
                  <a:pt x="86" y="30"/>
                  <a:pt x="87" y="34"/>
                </a:cubicBezTo>
                <a:cubicBezTo>
                  <a:pt x="67" y="34"/>
                  <a:pt x="67" y="34"/>
                  <a:pt x="67" y="34"/>
                </a:cubicBezTo>
                <a:close/>
                <a:moveTo>
                  <a:pt x="43" y="23"/>
                </a:moveTo>
                <a:cubicBezTo>
                  <a:pt x="46" y="18"/>
                  <a:pt x="50" y="14"/>
                  <a:pt x="53" y="12"/>
                </a:cubicBezTo>
                <a:cubicBezTo>
                  <a:pt x="55" y="11"/>
                  <a:pt x="57" y="10"/>
                  <a:pt x="59" y="9"/>
                </a:cubicBezTo>
                <a:cubicBezTo>
                  <a:pt x="59" y="34"/>
                  <a:pt x="59" y="34"/>
                  <a:pt x="59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0" y="30"/>
                  <a:pt x="41" y="26"/>
                  <a:pt x="43" y="23"/>
                </a:cubicBezTo>
                <a:close/>
                <a:moveTo>
                  <a:pt x="59" y="42"/>
                </a:moveTo>
                <a:cubicBezTo>
                  <a:pt x="59" y="59"/>
                  <a:pt x="59" y="59"/>
                  <a:pt x="59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3"/>
                  <a:pt x="35" y="47"/>
                  <a:pt x="36" y="42"/>
                </a:cubicBezTo>
                <a:lnTo>
                  <a:pt x="59" y="42"/>
                </a:lnTo>
                <a:close/>
                <a:moveTo>
                  <a:pt x="13" y="83"/>
                </a:moveTo>
                <a:cubicBezTo>
                  <a:pt x="11" y="78"/>
                  <a:pt x="9" y="73"/>
                  <a:pt x="9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73"/>
                  <a:pt x="26" y="78"/>
                  <a:pt x="27" y="83"/>
                </a:cubicBezTo>
                <a:lnTo>
                  <a:pt x="13" y="83"/>
                </a:lnTo>
                <a:close/>
                <a:moveTo>
                  <a:pt x="34" y="67"/>
                </a:moveTo>
                <a:cubicBezTo>
                  <a:pt x="59" y="67"/>
                  <a:pt x="59" y="67"/>
                  <a:pt x="59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36" y="83"/>
                  <a:pt x="36" y="83"/>
                  <a:pt x="36" y="83"/>
                </a:cubicBezTo>
                <a:cubicBezTo>
                  <a:pt x="35" y="78"/>
                  <a:pt x="34" y="73"/>
                  <a:pt x="34" y="67"/>
                </a:cubicBezTo>
                <a:close/>
                <a:moveTo>
                  <a:pt x="59" y="92"/>
                </a:moveTo>
                <a:cubicBezTo>
                  <a:pt x="59" y="116"/>
                  <a:pt x="59" y="116"/>
                  <a:pt x="59" y="116"/>
                </a:cubicBezTo>
                <a:cubicBezTo>
                  <a:pt x="57" y="116"/>
                  <a:pt x="55" y="115"/>
                  <a:pt x="53" y="113"/>
                </a:cubicBezTo>
                <a:cubicBezTo>
                  <a:pt x="50" y="111"/>
                  <a:pt x="46" y="107"/>
                  <a:pt x="43" y="102"/>
                </a:cubicBezTo>
                <a:cubicBezTo>
                  <a:pt x="41" y="99"/>
                  <a:pt x="40" y="96"/>
                  <a:pt x="38" y="92"/>
                </a:cubicBezTo>
                <a:cubicBezTo>
                  <a:pt x="59" y="92"/>
                  <a:pt x="59" y="92"/>
                  <a:pt x="59" y="92"/>
                </a:cubicBezTo>
                <a:close/>
                <a:moveTo>
                  <a:pt x="82" y="102"/>
                </a:moveTo>
                <a:cubicBezTo>
                  <a:pt x="79" y="107"/>
                  <a:pt x="76" y="111"/>
                  <a:pt x="73" y="113"/>
                </a:cubicBezTo>
                <a:cubicBezTo>
                  <a:pt x="71" y="115"/>
                  <a:pt x="69" y="116"/>
                  <a:pt x="67" y="116"/>
                </a:cubicBezTo>
                <a:cubicBezTo>
                  <a:pt x="67" y="92"/>
                  <a:pt x="67" y="92"/>
                  <a:pt x="6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86" y="96"/>
                  <a:pt x="84" y="99"/>
                  <a:pt x="82" y="102"/>
                </a:cubicBezTo>
                <a:close/>
                <a:moveTo>
                  <a:pt x="67" y="83"/>
                </a:moveTo>
                <a:cubicBezTo>
                  <a:pt x="67" y="67"/>
                  <a:pt x="67" y="67"/>
                  <a:pt x="67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73"/>
                  <a:pt x="91" y="78"/>
                  <a:pt x="90" y="83"/>
                </a:cubicBezTo>
                <a:lnTo>
                  <a:pt x="67" y="83"/>
                </a:lnTo>
                <a:close/>
                <a:moveTo>
                  <a:pt x="100" y="59"/>
                </a:moveTo>
                <a:cubicBezTo>
                  <a:pt x="100" y="53"/>
                  <a:pt x="99" y="47"/>
                  <a:pt x="98" y="42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5" y="47"/>
                  <a:pt x="116" y="53"/>
                  <a:pt x="117" y="59"/>
                </a:cubicBezTo>
                <a:lnTo>
                  <a:pt x="100" y="59"/>
                </a:lnTo>
                <a:close/>
                <a:moveTo>
                  <a:pt x="108" y="34"/>
                </a:moveTo>
                <a:cubicBezTo>
                  <a:pt x="96" y="34"/>
                  <a:pt x="96" y="34"/>
                  <a:pt x="96" y="34"/>
                </a:cubicBezTo>
                <a:cubicBezTo>
                  <a:pt x="93" y="26"/>
                  <a:pt x="90" y="19"/>
                  <a:pt x="86" y="14"/>
                </a:cubicBezTo>
                <a:cubicBezTo>
                  <a:pt x="92" y="17"/>
                  <a:pt x="97" y="20"/>
                  <a:pt x="101" y="24"/>
                </a:cubicBezTo>
                <a:cubicBezTo>
                  <a:pt x="104" y="27"/>
                  <a:pt x="106" y="30"/>
                  <a:pt x="108" y="34"/>
                </a:cubicBezTo>
                <a:close/>
                <a:moveTo>
                  <a:pt x="25" y="24"/>
                </a:moveTo>
                <a:cubicBezTo>
                  <a:pt x="29" y="20"/>
                  <a:pt x="34" y="17"/>
                  <a:pt x="39" y="14"/>
                </a:cubicBezTo>
                <a:cubicBezTo>
                  <a:pt x="35" y="19"/>
                  <a:pt x="32" y="26"/>
                  <a:pt x="30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9" y="30"/>
                  <a:pt x="22" y="27"/>
                  <a:pt x="25" y="24"/>
                </a:cubicBezTo>
                <a:close/>
                <a:moveTo>
                  <a:pt x="17" y="92"/>
                </a:moveTo>
                <a:cubicBezTo>
                  <a:pt x="30" y="92"/>
                  <a:pt x="30" y="92"/>
                  <a:pt x="30" y="92"/>
                </a:cubicBezTo>
                <a:cubicBezTo>
                  <a:pt x="32" y="99"/>
                  <a:pt x="35" y="106"/>
                  <a:pt x="39" y="111"/>
                </a:cubicBezTo>
                <a:cubicBezTo>
                  <a:pt x="34" y="109"/>
                  <a:pt x="29" y="105"/>
                  <a:pt x="25" y="101"/>
                </a:cubicBezTo>
                <a:cubicBezTo>
                  <a:pt x="22" y="98"/>
                  <a:pt x="19" y="95"/>
                  <a:pt x="17" y="92"/>
                </a:cubicBezTo>
                <a:close/>
                <a:moveTo>
                  <a:pt x="101" y="101"/>
                </a:moveTo>
                <a:cubicBezTo>
                  <a:pt x="97" y="105"/>
                  <a:pt x="92" y="109"/>
                  <a:pt x="86" y="111"/>
                </a:cubicBezTo>
                <a:cubicBezTo>
                  <a:pt x="90" y="106"/>
                  <a:pt x="93" y="99"/>
                  <a:pt x="96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6" y="95"/>
                  <a:pt x="104" y="98"/>
                  <a:pt x="10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4953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1942</Words>
  <Application>Microsoft Office PowerPoint</Application>
  <PresentationFormat>On-screen Show (4:3)</PresentationFormat>
  <Paragraphs>350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PT Sans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Hakan</dc:creator>
  <cp:lastModifiedBy>elzer.hara@siztek.com</cp:lastModifiedBy>
  <cp:revision>68</cp:revision>
  <dcterms:created xsi:type="dcterms:W3CDTF">2014-10-30T11:42:59Z</dcterms:created>
  <dcterms:modified xsi:type="dcterms:W3CDTF">2018-01-17T06:17:11Z</dcterms:modified>
</cp:coreProperties>
</file>